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68" r:id="rId20"/>
    <p:sldId id="261" r:id="rId21"/>
    <p:sldId id="262" r:id="rId22"/>
    <p:sldId id="264" r:id="rId23"/>
    <p:sldId id="293" r:id="rId24"/>
    <p:sldId id="294" r:id="rId25"/>
    <p:sldId id="295" r:id="rId26"/>
    <p:sldId id="296" r:id="rId27"/>
    <p:sldId id="269" r:id="rId28"/>
    <p:sldId id="265" r:id="rId29"/>
    <p:sldId id="266" r:id="rId30"/>
    <p:sldId id="267" r:id="rId31"/>
    <p:sldId id="270" r:id="rId32"/>
    <p:sldId id="273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271" r:id="rId41"/>
    <p:sldId id="272" r:id="rId42"/>
    <p:sldId id="275" r:id="rId43"/>
    <p:sldId id="305" r:id="rId44"/>
    <p:sldId id="274" r:id="rId45"/>
    <p:sldId id="276" r:id="rId46"/>
    <p:sldId id="278" r:id="rId47"/>
    <p:sldId id="306" r:id="rId48"/>
    <p:sldId id="277" r:id="rId49"/>
    <p:sldId id="304" r:id="rId50"/>
    <p:sldId id="260" r:id="rId5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o" initials="E" lastIdx="1" clrIdx="0">
    <p:extLst>
      <p:ext uri="{19B8F6BF-5375-455C-9EA6-DF929625EA0E}">
        <p15:presenceInfo xmlns:p15="http://schemas.microsoft.com/office/powerpoint/2012/main" userId="Em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C9B"/>
    <a:srgbClr val="2CD87A"/>
    <a:srgbClr val="FC6252"/>
    <a:srgbClr val="BC4864"/>
    <a:srgbClr val="7EC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5ABA-2498-48DE-8B39-BFE5B5B63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8C2D1-CFC0-44C8-9C3E-4CFA0B84E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33146-E47E-4EB4-9C31-6EB7A1AE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948FF-A51A-4601-B3C0-DFA494B7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7C6FF-FE95-49E2-BB19-47BBA2D0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82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4751-4793-4454-BDC5-19ED71B6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A21A5-2A09-4738-80E8-8EBF78170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F121-150D-4D39-9C61-EF8DFB1B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C81E-6BD4-4C4F-80F0-5A4DB758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BE666-92AE-4167-8169-1DD462C1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485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F67A7-6B7C-47C4-AC3E-2715E4253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9496E-A5B0-45C0-ADAB-3757C9645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B3448-F7C8-4260-88A1-2C99DC40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E192F-878B-4FF2-B6ED-D7A51118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D68E4-8EF9-4A6A-AA9A-978E6564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78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E58-8D38-4342-BE98-F1C59734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2E5EB-BC78-439C-815B-75F0CA6F9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B0F09-DEF1-4F3A-82FB-210A2857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051AF-44F4-4631-8DF8-F6C52F24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CE3F6-E437-4E40-AD9F-F3F2E294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5FDC-C895-419A-9EB3-636D339E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463FE-69CC-4103-B9DA-41033C709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306B0-B1B3-4938-BE4B-C91E06F4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0DDF4-3C4F-45AC-B775-B183D9C1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5B17-E53D-440D-90AB-B3D9AA32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9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F0846-636D-415B-B612-B66D4B80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DBA3B-42C1-47A0-963C-8997C9DC7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0F0AC-7F63-4374-95E3-74F078096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8097B-2143-4D89-853E-D89646BC0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E9324-585B-4E42-B6E6-CE82E052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E55FB-993E-4C38-873F-FC7AD3DF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45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03C7-0A83-41CB-B331-1FDF62C3B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90E87-B109-4769-9BD6-CFACB80A1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0BBEB-D76F-43A3-90B4-76A6B46DB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98996-F52E-406D-9FA0-55F58DF3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92969-0B5B-4384-9037-D8B540C08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B8472-7DC0-4C37-A890-8457DB83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9CC84-2A98-4F6D-A480-FFC69236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90A80-BAF8-4E08-B6BC-34DFA2AA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145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94A8-1E2D-4F70-8D9D-A3D79FFC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B56AC-6D2D-4344-9EB8-4FECCDC2C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D70FD-6F70-440B-8B8A-29BA3808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8865E-5A06-462F-8FC1-FC8DC82C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660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D1C10-18DC-4EBC-94E4-87C813C4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76A9E-D191-48E3-950A-DC4A2552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E8C5E-78CA-477B-87ED-E1AB18E0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9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1B6D-812F-4751-89FF-36833619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2642E-993D-4E69-A3BF-867C6EC0A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C0F99-49BB-4CA1-8668-F195BF0EF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5AF33-0DD7-4132-A416-C436BF80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AC77-CCB0-4E4A-98FB-DFC4A6FB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5B141-B39D-4593-8EE3-90BF7085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447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93BC-2F89-4121-8D05-7D283A2F6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01D73E-F58E-49D1-8BD8-86E876B45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BF17D-424C-4B38-95EE-D67AABE8A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726-469A-4346-AC93-E1AE7764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F0E8E-7848-4E25-BF32-D844128E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DCD8F-1BB7-445A-A5E5-BEF89629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8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1BDD3-51F8-45F0-9CDA-746DCDC3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0654-44BD-46BE-9472-E2B89B96A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85D9-9679-48C1-9C33-1AB6F13EA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9AA8-7133-4C9B-B5F1-62CB46555687}" type="datetimeFigureOut">
              <a:rPr lang="hu-HU" smtClean="0"/>
              <a:t>2019. 04. 25.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96F95-BC3B-415B-A6AC-88A3627AE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960FE-D5F2-4394-86CD-964E469FD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DC95-3A70-456F-B359-97A028095F5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58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slide" Target="slide50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14.xml"/><Relationship Id="rId7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slide" Target="slide50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16.xml"/><Relationship Id="rId4" Type="http://schemas.openxmlformats.org/officeDocument/2006/relationships/slide" Target="slide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slide" Target="slide20.xml"/><Relationship Id="rId4" Type="http://schemas.openxmlformats.org/officeDocument/2006/relationships/slide" Target="slide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5" Type="http://schemas.openxmlformats.org/officeDocument/2006/relationships/slide" Target="slide28.xml"/><Relationship Id="rId4" Type="http://schemas.openxmlformats.org/officeDocument/2006/relationships/slide" Target="slide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50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slide" Target="slide50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190.png"/><Relationship Id="rId7" Type="http://schemas.openxmlformats.org/officeDocument/2006/relationships/slide" Target="slide31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0.xml"/><Relationship Id="rId5" Type="http://schemas.openxmlformats.org/officeDocument/2006/relationships/slide" Target="slide32.xml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5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slide" Target="slide50.xml"/><Relationship Id="rId4" Type="http://schemas.openxmlformats.org/officeDocument/2006/relationships/image" Target="../media/image5.jpg"/><Relationship Id="rId9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slide" Target="slide32.xml"/><Relationship Id="rId5" Type="http://schemas.openxmlformats.org/officeDocument/2006/relationships/slide" Target="slide41.xml"/><Relationship Id="rId4" Type="http://schemas.openxmlformats.org/officeDocument/2006/relationships/slide" Target="slide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7" Type="http://schemas.microsoft.com/office/2007/relationships/hdphoto" Target="../media/hdphoto3.wdp"/><Relationship Id="rId2" Type="http://schemas.openxmlformats.org/officeDocument/2006/relationships/hyperlink" Target="nevezetes_sz&#246;gf&#252;ggv&#233;nyek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42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slide" Target="slide42.xml"/><Relationship Id="rId5" Type="http://schemas.openxmlformats.org/officeDocument/2006/relationships/slide" Target="slide45.xml"/><Relationship Id="rId4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slide" Target="slide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6.xml"/><Relationship Id="rId5" Type="http://schemas.openxmlformats.org/officeDocument/2006/relationships/slide" Target="slide44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slide" Target="slide47.xml"/><Relationship Id="rId4" Type="http://schemas.openxmlformats.org/officeDocument/2006/relationships/slide" Target="slide5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50.xml"/><Relationship Id="rId7" Type="http://schemas.openxmlformats.org/officeDocument/2006/relationships/image" Target="../media/image37.png"/><Relationship Id="rId12" Type="http://schemas.openxmlformats.org/officeDocument/2006/relationships/slide" Target="slide4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3.xml"/><Relationship Id="rId7" Type="http://schemas.openxmlformats.org/officeDocument/2006/relationships/slide" Target="slide2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slide" Target="slide41.xml"/><Relationship Id="rId5" Type="http://schemas.openxmlformats.org/officeDocument/2006/relationships/slide" Target="slide45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0.xml"/><Relationship Id="rId4" Type="http://schemas.openxmlformats.org/officeDocument/2006/relationships/slide" Target="slide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479D-B1D1-4AD5-B14F-818DFA040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610" y="1530327"/>
            <a:ext cx="9144000" cy="2387600"/>
          </a:xfrm>
        </p:spPr>
        <p:txBody>
          <a:bodyPr>
            <a:normAutofit/>
          </a:bodyPr>
          <a:lstStyle/>
          <a:p>
            <a:r>
              <a:rPr lang="hu-HU" sz="7200" b="1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OKTATÓPROGRAM</a:t>
            </a:r>
            <a:br>
              <a:rPr lang="hu-HU" sz="7200" b="1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</a:br>
            <a:r>
              <a:rPr lang="hu-HU" sz="7200" b="1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A HÁROMSZÖGEK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4E664-EB0E-4B6F-A985-360BE8739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8751" y="6171735"/>
            <a:ext cx="3498166" cy="496351"/>
          </a:xfrm>
        </p:spPr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Soós Emőke, Matematika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0258B-6BD1-4E5A-9A1A-455B1F314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1" y="3981509"/>
            <a:ext cx="1957388" cy="24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Explosion: 8 Points 8">
            <a:hlinkClick r:id="rId3" action="ppaction://hlinksldjump"/>
            <a:extLst>
              <a:ext uri="{FF2B5EF4-FFF2-40B4-BE49-F238E27FC236}">
                <a16:creationId xmlns:a16="http://schemas.microsoft.com/office/drawing/2014/main" id="{E8161025-A4CA-43D1-B96D-F063ACF39A56}"/>
              </a:ext>
            </a:extLst>
          </p:cNvPr>
          <p:cNvSpPr/>
          <p:nvPr/>
        </p:nvSpPr>
        <p:spPr>
          <a:xfrm>
            <a:off x="10855570" y="189914"/>
            <a:ext cx="1111347" cy="1041010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?</a:t>
            </a:r>
            <a:endParaRPr lang="hu-HU" sz="3200" b="1" dirty="0"/>
          </a:p>
        </p:txBody>
      </p:sp>
      <p:sp>
        <p:nvSpPr>
          <p:cNvPr id="10" name="Flowchart: Alternate Process 9">
            <a:hlinkClick r:id="rId4" action="ppaction://hlinksldjump"/>
            <a:extLst>
              <a:ext uri="{FF2B5EF4-FFF2-40B4-BE49-F238E27FC236}">
                <a16:creationId xmlns:a16="http://schemas.microsoft.com/office/drawing/2014/main" id="{1771F0D8-AF25-4923-972A-684FEF5C813A}"/>
              </a:ext>
            </a:extLst>
          </p:cNvPr>
          <p:cNvSpPr/>
          <p:nvPr/>
        </p:nvSpPr>
        <p:spPr>
          <a:xfrm>
            <a:off x="5364481" y="4642337"/>
            <a:ext cx="1697502" cy="685335"/>
          </a:xfrm>
          <a:prstGeom prst="flowChartAlternateProcess">
            <a:avLst/>
          </a:prstGeom>
          <a:solidFill>
            <a:srgbClr val="BC486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w Cen MT Condensed Extra Bold" panose="020B0803020202020204" pitchFamily="34" charset="0"/>
              </a:rPr>
              <a:t>IND</a:t>
            </a:r>
            <a:r>
              <a:rPr lang="hu-HU" sz="2400" dirty="0">
                <a:latin typeface="Tw Cen MT Condensed Extra Bold" panose="020B0803020202020204" pitchFamily="34" charset="0"/>
              </a:rPr>
              <a:t>ÍTÁS</a:t>
            </a:r>
          </a:p>
        </p:txBody>
      </p:sp>
      <p:sp>
        <p:nvSpPr>
          <p:cNvPr id="4" name="Explosion: 8 Points 3">
            <a:hlinkClick r:id="rId5" action="ppaction://hlinksldjump"/>
            <a:extLst>
              <a:ext uri="{FF2B5EF4-FFF2-40B4-BE49-F238E27FC236}">
                <a16:creationId xmlns:a16="http://schemas.microsoft.com/office/drawing/2014/main" id="{247165AF-B6A2-4072-A853-8023DA547AE4}"/>
              </a:ext>
            </a:extLst>
          </p:cNvPr>
          <p:cNvSpPr/>
          <p:nvPr/>
        </p:nvSpPr>
        <p:spPr>
          <a:xfrm>
            <a:off x="251791" y="347412"/>
            <a:ext cx="996900" cy="883512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78385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4F80-94C9-4559-A71D-C4D41B7A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636"/>
            <a:ext cx="10515600" cy="880579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E2F2-9311-4B39-9206-063315754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hu-HU" sz="2400" dirty="0"/>
              <a:t>2</a:t>
            </a:r>
            <a:r>
              <a:rPr lang="en-US" sz="2400" dirty="0"/>
              <a:t>. </a:t>
            </a:r>
            <a:r>
              <a:rPr lang="hu-HU" sz="2400" dirty="0"/>
              <a:t> Szögei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Explosion: 8 Points 3">
            <a:hlinkClick r:id="rId2" action="ppaction://hlinksldjump"/>
            <a:extLst>
              <a:ext uri="{FF2B5EF4-FFF2-40B4-BE49-F238E27FC236}">
                <a16:creationId xmlns:a16="http://schemas.microsoft.com/office/drawing/2014/main" id="{7E5C6959-0EA0-4F5C-81F9-2B51EBD69CC0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37397E0-F1E6-4012-9F9C-FB4B6A4A58E1}"/>
              </a:ext>
            </a:extLst>
          </p:cNvPr>
          <p:cNvSpPr/>
          <p:nvPr/>
        </p:nvSpPr>
        <p:spPr>
          <a:xfrm>
            <a:off x="3286537" y="2674864"/>
            <a:ext cx="1577009" cy="437322"/>
          </a:xfrm>
          <a:prstGeom prst="flowChartTerminator">
            <a:avLst/>
          </a:prstGeom>
          <a:solidFill>
            <a:srgbClr val="2CD8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962C11C-9366-4A95-9FA0-F00ABE70E0C4}"/>
              </a:ext>
            </a:extLst>
          </p:cNvPr>
          <p:cNvSpPr/>
          <p:nvPr/>
        </p:nvSpPr>
        <p:spPr>
          <a:xfrm>
            <a:off x="3286537" y="3565849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oldalú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9D74133-5493-4ADB-A696-A932FFEDE054}"/>
              </a:ext>
            </a:extLst>
          </p:cNvPr>
          <p:cNvSpPr/>
          <p:nvPr/>
        </p:nvSpPr>
        <p:spPr>
          <a:xfrm>
            <a:off x="3286537" y="4456834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szárú</a:t>
            </a:r>
          </a:p>
        </p:txBody>
      </p:sp>
      <p:sp>
        <p:nvSpPr>
          <p:cNvPr id="8" name="Arrow: Curved Left 7">
            <a:hlinkClick r:id="rId3" action="ppaction://hlinksldjump"/>
            <a:extLst>
              <a:ext uri="{FF2B5EF4-FFF2-40B4-BE49-F238E27FC236}">
                <a16:creationId xmlns:a16="http://schemas.microsoft.com/office/drawing/2014/main" id="{41EDD1E2-F7C4-406D-9009-D863DB53E11E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9" name="Arrow: Curved Right 8">
            <a:hlinkClick r:id="rId4" action="ppaction://hlinksldjump"/>
            <a:extLst>
              <a:ext uri="{FF2B5EF4-FFF2-40B4-BE49-F238E27FC236}">
                <a16:creationId xmlns:a16="http://schemas.microsoft.com/office/drawing/2014/main" id="{EEDFC0D0-DB74-4696-BF94-418F5F0B5D8A}"/>
              </a:ext>
            </a:extLst>
          </p:cNvPr>
          <p:cNvSpPr/>
          <p:nvPr/>
        </p:nvSpPr>
        <p:spPr>
          <a:xfrm>
            <a:off x="10778417" y="5939779"/>
            <a:ext cx="1150766" cy="878464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38FDFA-A9A6-46DF-8C2B-C3A8940EA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7" y="1958964"/>
            <a:ext cx="3751060" cy="37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06571-3CBE-408F-9FDF-1F0EF9FDE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9CA0B-B34F-461C-8EDE-A888BCFEC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hu-HU" sz="2400" dirty="0"/>
              <a:t>2</a:t>
            </a:r>
            <a:r>
              <a:rPr lang="en-US" sz="2400" dirty="0"/>
              <a:t>. </a:t>
            </a:r>
            <a:r>
              <a:rPr lang="hu-HU" sz="2400" dirty="0"/>
              <a:t> Szögei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Explosion: 8 Points 3">
            <a:hlinkClick r:id="rId2" action="ppaction://hlinksldjump"/>
            <a:extLst>
              <a:ext uri="{FF2B5EF4-FFF2-40B4-BE49-F238E27FC236}">
                <a16:creationId xmlns:a16="http://schemas.microsoft.com/office/drawing/2014/main" id="{F99D8BCB-D8F6-4DCB-8F4B-6701118251EA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B41340C-2C92-44D7-9752-77623F084838}"/>
              </a:ext>
            </a:extLst>
          </p:cNvPr>
          <p:cNvSpPr/>
          <p:nvPr/>
        </p:nvSpPr>
        <p:spPr>
          <a:xfrm>
            <a:off x="3286537" y="2624447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47F68187-56CC-46BE-B4BA-B415DA97437E}"/>
              </a:ext>
            </a:extLst>
          </p:cNvPr>
          <p:cNvSpPr/>
          <p:nvPr/>
        </p:nvSpPr>
        <p:spPr>
          <a:xfrm>
            <a:off x="3286537" y="3556512"/>
            <a:ext cx="1736037" cy="437322"/>
          </a:xfrm>
          <a:prstGeom prst="flowChartTerminator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oldalú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947CFB2-44DF-4172-A719-84759A092374}"/>
              </a:ext>
            </a:extLst>
          </p:cNvPr>
          <p:cNvSpPr/>
          <p:nvPr/>
        </p:nvSpPr>
        <p:spPr>
          <a:xfrm>
            <a:off x="3286537" y="4488577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szárú</a:t>
            </a:r>
          </a:p>
        </p:txBody>
      </p:sp>
      <p:sp>
        <p:nvSpPr>
          <p:cNvPr id="8" name="Arrow: Curved Left 7">
            <a:hlinkClick r:id="rId3" action="ppaction://hlinksldjump"/>
            <a:extLst>
              <a:ext uri="{FF2B5EF4-FFF2-40B4-BE49-F238E27FC236}">
                <a16:creationId xmlns:a16="http://schemas.microsoft.com/office/drawing/2014/main" id="{EB1ADD88-84C7-4CF3-84B0-17E90FD10412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E98D25-2ED4-49C9-BC6C-BEEEFC5F6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48" y="2354871"/>
            <a:ext cx="2856312" cy="2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0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E92C-8604-4362-A395-CB74C89C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880"/>
            <a:ext cx="10515600" cy="986597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1C8D9-378A-4DE9-91EA-EF9B6ADC7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hu-HU" sz="2400" dirty="0"/>
              <a:t>2</a:t>
            </a:r>
            <a:r>
              <a:rPr lang="en-US" sz="2400" dirty="0"/>
              <a:t>. </a:t>
            </a:r>
            <a:r>
              <a:rPr lang="hu-HU" sz="2400" dirty="0"/>
              <a:t> Szögei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Explosion: 8 Points 3">
            <a:hlinkClick r:id="rId2" action="ppaction://hlinksldjump"/>
            <a:extLst>
              <a:ext uri="{FF2B5EF4-FFF2-40B4-BE49-F238E27FC236}">
                <a16:creationId xmlns:a16="http://schemas.microsoft.com/office/drawing/2014/main" id="{08B6E830-6AF7-4EEF-8163-C637ADEFC0B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7E25A2B-4ABF-43C5-9916-22AEAE8F7AE4}"/>
              </a:ext>
            </a:extLst>
          </p:cNvPr>
          <p:cNvSpPr/>
          <p:nvPr/>
        </p:nvSpPr>
        <p:spPr>
          <a:xfrm>
            <a:off x="3286537" y="2642960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B7CCCE75-3E66-4E5C-BBDB-DE9076BE5761}"/>
              </a:ext>
            </a:extLst>
          </p:cNvPr>
          <p:cNvSpPr/>
          <p:nvPr/>
        </p:nvSpPr>
        <p:spPr>
          <a:xfrm>
            <a:off x="3286537" y="3539133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oldalú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632F21F5-8E40-4501-AD85-4613607C5F25}"/>
              </a:ext>
            </a:extLst>
          </p:cNvPr>
          <p:cNvSpPr/>
          <p:nvPr/>
        </p:nvSpPr>
        <p:spPr>
          <a:xfrm>
            <a:off x="3286537" y="4456835"/>
            <a:ext cx="1736037" cy="437322"/>
          </a:xfrm>
          <a:prstGeom prst="flowChartTerminator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szárú</a:t>
            </a:r>
          </a:p>
        </p:txBody>
      </p:sp>
      <p:sp>
        <p:nvSpPr>
          <p:cNvPr id="8" name="Arrow: Curved Left 7">
            <a:hlinkClick r:id="rId3" action="ppaction://hlinksldjump"/>
            <a:extLst>
              <a:ext uri="{FF2B5EF4-FFF2-40B4-BE49-F238E27FC236}">
                <a16:creationId xmlns:a16="http://schemas.microsoft.com/office/drawing/2014/main" id="{079700D9-6A2F-42FF-9735-2C0E95D3F145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77A32E-A343-4852-B92B-996E94C80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48" y="2354871"/>
            <a:ext cx="2856312" cy="2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1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CA36-1C05-4A1C-AB5F-DF51085ED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8"/>
            <a:ext cx="10515600" cy="485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II. Egészítsd ki a mondatot</a:t>
            </a:r>
            <a:r>
              <a:rPr lang="en-US" sz="2400" dirty="0"/>
              <a:t>!</a:t>
            </a:r>
          </a:p>
          <a:p>
            <a:pPr marL="0" indent="0">
              <a:buNone/>
            </a:pPr>
            <a:r>
              <a:rPr lang="en-US" sz="2400" dirty="0"/>
              <a:t>	1.</a:t>
            </a:r>
            <a:r>
              <a:rPr lang="hu-HU" sz="2400" dirty="0"/>
              <a:t> Egy háromszög egyenlő oldalú, ha minden szöge ... .</a:t>
            </a:r>
            <a:endParaRPr lang="en-US" sz="2400" dirty="0"/>
          </a:p>
          <a:p>
            <a:pPr marL="0" indent="0">
              <a:buNone/>
            </a:pPr>
            <a:r>
              <a:rPr lang="hu-HU" sz="2400" dirty="0"/>
              <a:t>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					b).</a:t>
            </a:r>
            <a:endParaRPr lang="hu-H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owchart: Terminator 3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C1D3212C-A22E-4444-A6B3-553B4D60A4A9}"/>
                  </a:ext>
                </a:extLst>
              </p:cNvPr>
              <p:cNvSpPr/>
              <p:nvPr/>
            </p:nvSpPr>
            <p:spPr>
              <a:xfrm>
                <a:off x="3253408" y="2709380"/>
                <a:ext cx="934279" cy="437322"/>
              </a:xfrm>
              <a:prstGeom prst="flowChartTerminator">
                <a:avLst/>
              </a:prstGeom>
              <a:solidFill>
                <a:srgbClr val="3F8C9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u-H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Flowchart: Terminator 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1D3212C-A22E-4444-A6B3-553B4D60A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408" y="2709380"/>
                <a:ext cx="934279" cy="437322"/>
              </a:xfrm>
              <a:prstGeom prst="flowChartTerminator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Terminator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2D5FC42-ADF2-4344-BB56-9A328ECABF21}"/>
                  </a:ext>
                </a:extLst>
              </p:cNvPr>
              <p:cNvSpPr/>
              <p:nvPr/>
            </p:nvSpPr>
            <p:spPr>
              <a:xfrm>
                <a:off x="7812159" y="2709380"/>
                <a:ext cx="934279" cy="437322"/>
              </a:xfrm>
              <a:prstGeom prst="flowChartTerminator">
                <a:avLst/>
              </a:prstGeom>
              <a:solidFill>
                <a:srgbClr val="3F8C9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hu-H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Flowchart: Terminator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2D5FC42-ADF2-4344-BB56-9A328ECAB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159" y="2709380"/>
                <a:ext cx="934279" cy="437322"/>
              </a:xfrm>
              <a:prstGeom prst="flowChartTerminator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xplosion: 8 Points 5">
            <a:hlinkClick r:id="rId8" action="ppaction://hlinksldjump"/>
            <a:extLst>
              <a:ext uri="{FF2B5EF4-FFF2-40B4-BE49-F238E27FC236}">
                <a16:creationId xmlns:a16="http://schemas.microsoft.com/office/drawing/2014/main" id="{AC1422E2-4610-4F47-A1DF-DFE0FF77D265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4993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CA36-1C05-4A1C-AB5F-DF51085ED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8"/>
            <a:ext cx="10515600" cy="485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II. Egészítsd ki a mondatot</a:t>
            </a:r>
            <a:r>
              <a:rPr lang="en-US" sz="2400" dirty="0"/>
              <a:t>!</a:t>
            </a:r>
          </a:p>
          <a:p>
            <a:pPr marL="0" indent="0">
              <a:buNone/>
            </a:pPr>
            <a:r>
              <a:rPr lang="en-US" sz="2400" dirty="0"/>
              <a:t>	1.</a:t>
            </a:r>
            <a:r>
              <a:rPr lang="hu-HU" sz="2400" dirty="0"/>
              <a:t> Egy háromszög egyenlő oldalú, ha minden szöge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C1D3212C-A22E-4444-A6B3-553B4D60A4A9}"/>
                  </a:ext>
                </a:extLst>
              </p:cNvPr>
              <p:cNvSpPr/>
              <p:nvPr/>
            </p:nvSpPr>
            <p:spPr>
              <a:xfrm>
                <a:off x="8090455" y="1790921"/>
                <a:ext cx="934279" cy="437322"/>
              </a:xfrm>
              <a:prstGeom prst="flowChartTerminator">
                <a:avLst/>
              </a:prstGeom>
              <a:solidFill>
                <a:srgbClr val="2CD87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hu-H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hu-H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C1D3212C-A22E-4444-A6B3-553B4D60A4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0455" y="1790921"/>
                <a:ext cx="934279" cy="437322"/>
              </a:xfrm>
              <a:prstGeom prst="flowChartTerminator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Curved Left 5">
            <a:hlinkClick r:id="rId3" action="ppaction://hlinksldjump"/>
            <a:extLst>
              <a:ext uri="{FF2B5EF4-FFF2-40B4-BE49-F238E27FC236}">
                <a16:creationId xmlns:a16="http://schemas.microsoft.com/office/drawing/2014/main" id="{4F87A781-DA6B-4156-85D6-5EDE82D768E6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7" name="Arrow: Curved Right 6">
            <a:hlinkClick r:id="rId4" action="ppaction://hlinksldjump"/>
            <a:extLst>
              <a:ext uri="{FF2B5EF4-FFF2-40B4-BE49-F238E27FC236}">
                <a16:creationId xmlns:a16="http://schemas.microsoft.com/office/drawing/2014/main" id="{5BCDD92B-0903-42BE-B9ED-D6B3DEE36241}"/>
              </a:ext>
            </a:extLst>
          </p:cNvPr>
          <p:cNvSpPr/>
          <p:nvPr/>
        </p:nvSpPr>
        <p:spPr>
          <a:xfrm>
            <a:off x="10778417" y="5939779"/>
            <a:ext cx="1150766" cy="878464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Explosion: 8 Points 7">
            <a:hlinkClick r:id="rId5" action="ppaction://hlinksldjump"/>
            <a:extLst>
              <a:ext uri="{FF2B5EF4-FFF2-40B4-BE49-F238E27FC236}">
                <a16:creationId xmlns:a16="http://schemas.microsoft.com/office/drawing/2014/main" id="{2B3D8CF4-02F2-4ED8-B281-EBD2C54C7C77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16D76-C5D9-43A7-BD37-F488798A0F7A}"/>
              </a:ext>
            </a:extLst>
          </p:cNvPr>
          <p:cNvSpPr txBox="1"/>
          <p:nvPr/>
        </p:nvSpPr>
        <p:spPr>
          <a:xfrm>
            <a:off x="3339545" y="3037968"/>
            <a:ext cx="585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3F8C9B"/>
                </a:solidFill>
              </a:rPr>
              <a:t>HELYESEN VÁLASZOLTÁL, ÜGYES VAGY</a:t>
            </a:r>
            <a:r>
              <a:rPr lang="en-US" sz="2800" b="1" dirty="0">
                <a:solidFill>
                  <a:srgbClr val="3F8C9B"/>
                </a:solidFill>
              </a:rPr>
              <a:t>!</a:t>
            </a:r>
            <a:endParaRPr lang="hu-HU" sz="2800" b="1" dirty="0">
              <a:solidFill>
                <a:srgbClr val="3F8C9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7C210-9D11-44AA-A161-5B4FA5863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60" y="3979865"/>
            <a:ext cx="2351633" cy="21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CA36-1C05-4A1C-AB5F-DF51085ED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8"/>
            <a:ext cx="10515600" cy="485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II. Egészítsd ki a mondatot</a:t>
            </a:r>
            <a:r>
              <a:rPr lang="en-US" sz="2400" dirty="0"/>
              <a:t>!</a:t>
            </a:r>
          </a:p>
          <a:p>
            <a:pPr marL="0" indent="0">
              <a:buNone/>
            </a:pPr>
            <a:r>
              <a:rPr lang="en-US" sz="2400" dirty="0"/>
              <a:t>	1.</a:t>
            </a:r>
            <a:r>
              <a:rPr lang="hu-HU" sz="2400" dirty="0"/>
              <a:t> Egy háromszög egyenlő oldalú, ha minden szöge            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Terminator 4">
                <a:extLst>
                  <a:ext uri="{FF2B5EF4-FFF2-40B4-BE49-F238E27FC236}">
                    <a16:creationId xmlns:a16="http://schemas.microsoft.com/office/drawing/2014/main" id="{92D5FC42-ADF2-4344-BB56-9A328ECABF21}"/>
                  </a:ext>
                </a:extLst>
              </p:cNvPr>
              <p:cNvSpPr/>
              <p:nvPr/>
            </p:nvSpPr>
            <p:spPr>
              <a:xfrm>
                <a:off x="8186638" y="1790921"/>
                <a:ext cx="934279" cy="437322"/>
              </a:xfrm>
              <a:prstGeom prst="flowChartTerminator">
                <a:avLst/>
              </a:prstGeom>
              <a:solidFill>
                <a:srgbClr val="FC625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Flowchart: Terminator 4">
                <a:extLst>
                  <a:ext uri="{FF2B5EF4-FFF2-40B4-BE49-F238E27FC236}">
                    <a16:creationId xmlns:a16="http://schemas.microsoft.com/office/drawing/2014/main" id="{92D5FC42-ADF2-4344-BB56-9A328ECAB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638" y="1790921"/>
                <a:ext cx="934279" cy="437322"/>
              </a:xfrm>
              <a:prstGeom prst="flowChartTerminator">
                <a:avLst/>
              </a:prstGeom>
              <a:blipFill>
                <a:blip r:embed="rId2"/>
                <a:stretch>
                  <a:fillRect b="-1216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Curved Left 5">
            <a:hlinkClick r:id="rId3" action="ppaction://hlinksldjump"/>
            <a:extLst>
              <a:ext uri="{FF2B5EF4-FFF2-40B4-BE49-F238E27FC236}">
                <a16:creationId xmlns:a16="http://schemas.microsoft.com/office/drawing/2014/main" id="{9C1D2C06-8A23-40FA-A4FB-A1A63CAE4B76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7" name="Explosion: 8 Points 6">
            <a:hlinkClick r:id="rId4" action="ppaction://hlinksldjump"/>
            <a:extLst>
              <a:ext uri="{FF2B5EF4-FFF2-40B4-BE49-F238E27FC236}">
                <a16:creationId xmlns:a16="http://schemas.microsoft.com/office/drawing/2014/main" id="{0C10010E-1747-4D87-BB99-20E60573D24B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35BCE-20B5-4F84-AFB2-BF5ACD554CC8}"/>
              </a:ext>
            </a:extLst>
          </p:cNvPr>
          <p:cNvSpPr txBox="1"/>
          <p:nvPr/>
        </p:nvSpPr>
        <p:spPr>
          <a:xfrm>
            <a:off x="4369904" y="3019993"/>
            <a:ext cx="345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3F8C9B"/>
                </a:solidFill>
              </a:rPr>
              <a:t>A VÁLASZ HELYTELEN</a:t>
            </a:r>
            <a:r>
              <a:rPr lang="en-US" sz="2800" b="1" dirty="0">
                <a:solidFill>
                  <a:srgbClr val="3F8C9B"/>
                </a:solidFill>
              </a:rPr>
              <a:t>!</a:t>
            </a:r>
            <a:endParaRPr lang="hu-HU" sz="2800" b="1" dirty="0">
              <a:solidFill>
                <a:srgbClr val="3F8C9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C60CA-BDD1-485E-BC8A-5F042D23A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03" y="4128003"/>
            <a:ext cx="2862994" cy="251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979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5218"/>
                <a:ext cx="10515600" cy="48517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II. Egészítsd ki a mondatot</a:t>
                </a:r>
                <a:r>
                  <a:rPr lang="en-US" sz="2400" dirty="0"/>
                  <a:t>!</a:t>
                </a:r>
              </a:p>
              <a:p>
                <a:pPr marL="0" indent="0">
                  <a:buNone/>
                </a:pPr>
                <a:r>
                  <a:rPr lang="en-US" sz="2400" dirty="0"/>
                  <a:t>	2.</a:t>
                </a:r>
                <a:r>
                  <a:rPr lang="hu-HU" sz="2400" dirty="0"/>
                  <a:t> Ha egy háromszögben az egyik szög mértéke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400" dirty="0"/>
                  <a:t>, akkor a háromszög ... .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hu-HU" sz="2400" dirty="0"/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	a).					b).</a:t>
                </a:r>
                <a:endParaRPr lang="hu-H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5218"/>
                <a:ext cx="10515600" cy="4851745"/>
              </a:xfrm>
              <a:blipFill>
                <a:blip r:embed="rId2"/>
                <a:stretch>
                  <a:fillRect l="-928" t="-175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Terminator 3">
            <a:hlinkClick r:id="rId3" action="ppaction://hlinksldjump"/>
            <a:extLst>
              <a:ext uri="{FF2B5EF4-FFF2-40B4-BE49-F238E27FC236}">
                <a16:creationId xmlns:a16="http://schemas.microsoft.com/office/drawing/2014/main" id="{C1D3212C-A22E-4444-A6B3-553B4D60A4A9}"/>
              </a:ext>
            </a:extLst>
          </p:cNvPr>
          <p:cNvSpPr/>
          <p:nvPr/>
        </p:nvSpPr>
        <p:spPr>
          <a:xfrm>
            <a:off x="3253408" y="2709380"/>
            <a:ext cx="1504122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tompaszögű</a:t>
            </a:r>
          </a:p>
        </p:txBody>
      </p:sp>
      <p:sp>
        <p:nvSpPr>
          <p:cNvPr id="5" name="Flowchart: Terminator 4">
            <a:hlinkClick r:id="rId4" action="ppaction://hlinksldjump"/>
            <a:extLst>
              <a:ext uri="{FF2B5EF4-FFF2-40B4-BE49-F238E27FC236}">
                <a16:creationId xmlns:a16="http://schemas.microsoft.com/office/drawing/2014/main" id="{92D5FC42-ADF2-4344-BB56-9A328ECABF21}"/>
              </a:ext>
            </a:extLst>
          </p:cNvPr>
          <p:cNvSpPr/>
          <p:nvPr/>
        </p:nvSpPr>
        <p:spPr>
          <a:xfrm>
            <a:off x="7812159" y="2709380"/>
            <a:ext cx="1504122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derékszögű</a:t>
            </a:r>
          </a:p>
        </p:txBody>
      </p:sp>
      <p:sp>
        <p:nvSpPr>
          <p:cNvPr id="6" name="Explosion: 8 Points 5">
            <a:hlinkClick r:id="rId5" action="ppaction://hlinksldjump"/>
            <a:extLst>
              <a:ext uri="{FF2B5EF4-FFF2-40B4-BE49-F238E27FC236}">
                <a16:creationId xmlns:a16="http://schemas.microsoft.com/office/drawing/2014/main" id="{AC1422E2-4610-4F47-A1DF-DFE0FF77D265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9708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7565" y="1325218"/>
                <a:ext cx="11516138" cy="48517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II. Egészítsd ki a mondatot</a:t>
                </a:r>
                <a:r>
                  <a:rPr lang="en-US" sz="2400" dirty="0"/>
                  <a:t>!</a:t>
                </a:r>
              </a:p>
              <a:p>
                <a:pPr marL="0" indent="0">
                  <a:buNone/>
                </a:pPr>
                <a:r>
                  <a:rPr lang="en-US" sz="2400" dirty="0"/>
                  <a:t>	2.</a:t>
                </a:r>
                <a:r>
                  <a:rPr lang="hu-HU" sz="2400" dirty="0"/>
                  <a:t> Ha egy háromszögben az egyik szög mértéke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400" dirty="0"/>
                  <a:t>, akkor a háromszög 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hu-HU" sz="2400" dirty="0"/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				</a:t>
                </a:r>
                <a:endParaRPr lang="hu-H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7565" y="1325218"/>
                <a:ext cx="11516138" cy="4851745"/>
              </a:xfrm>
              <a:blipFill>
                <a:blip r:embed="rId2"/>
                <a:stretch>
                  <a:fillRect l="-794" t="-175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1D3212C-A22E-4444-A6B3-553B4D60A4A9}"/>
              </a:ext>
            </a:extLst>
          </p:cNvPr>
          <p:cNvSpPr/>
          <p:nvPr/>
        </p:nvSpPr>
        <p:spPr>
          <a:xfrm>
            <a:off x="10173054" y="1769397"/>
            <a:ext cx="1621381" cy="437322"/>
          </a:xfrm>
          <a:prstGeom prst="flowChartTerminator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tompaszögű.</a:t>
            </a:r>
          </a:p>
        </p:txBody>
      </p:sp>
      <p:sp>
        <p:nvSpPr>
          <p:cNvPr id="6" name="Explosion: 8 Points 5">
            <a:hlinkClick r:id="rId3" action="ppaction://hlinksldjump"/>
            <a:extLst>
              <a:ext uri="{FF2B5EF4-FFF2-40B4-BE49-F238E27FC236}">
                <a16:creationId xmlns:a16="http://schemas.microsoft.com/office/drawing/2014/main" id="{AC1422E2-4610-4F47-A1DF-DFE0FF77D265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12" name="Arrow: Curved Left 11">
            <a:hlinkClick r:id="rId4" action="ppaction://hlinksldjump"/>
            <a:extLst>
              <a:ext uri="{FF2B5EF4-FFF2-40B4-BE49-F238E27FC236}">
                <a16:creationId xmlns:a16="http://schemas.microsoft.com/office/drawing/2014/main" id="{94466D9B-4C3D-422D-9B1C-E0AFAEC38D63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83D92-F350-4C30-B308-31D04AC6073F}"/>
              </a:ext>
            </a:extLst>
          </p:cNvPr>
          <p:cNvSpPr txBox="1"/>
          <p:nvPr/>
        </p:nvSpPr>
        <p:spPr>
          <a:xfrm>
            <a:off x="4369904" y="3019993"/>
            <a:ext cx="345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3F8C9B"/>
                </a:solidFill>
              </a:rPr>
              <a:t>A VÁLASZ HELYTELEN</a:t>
            </a:r>
            <a:r>
              <a:rPr lang="en-US" sz="2800" b="1" dirty="0">
                <a:solidFill>
                  <a:srgbClr val="3F8C9B"/>
                </a:solidFill>
              </a:rPr>
              <a:t>!</a:t>
            </a:r>
            <a:endParaRPr lang="hu-HU" sz="2800" b="1" dirty="0">
              <a:solidFill>
                <a:srgbClr val="3F8C9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0D383-7948-4276-8CDC-06517DF85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03" y="4128003"/>
            <a:ext cx="2862994" cy="251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39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AC60-566C-4F1D-BFDB-B3D66A73F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8297" y="1325218"/>
                <a:ext cx="11516138" cy="48517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400" dirty="0"/>
                  <a:t>II. Egészítsd ki a mondatot</a:t>
                </a:r>
                <a:r>
                  <a:rPr lang="en-US" sz="2400" dirty="0"/>
                  <a:t>!</a:t>
                </a:r>
              </a:p>
              <a:p>
                <a:pPr marL="0" indent="0">
                  <a:buNone/>
                </a:pPr>
                <a:r>
                  <a:rPr lang="hu-HU" sz="2400" dirty="0"/>
                  <a:t>	</a:t>
                </a:r>
                <a:r>
                  <a:rPr lang="en-US" sz="2400" dirty="0"/>
                  <a:t>2.</a:t>
                </a:r>
                <a:r>
                  <a:rPr lang="hu-HU" sz="2400" dirty="0"/>
                  <a:t> Ha egy háromszögben az egyik szög</a:t>
                </a:r>
                <a:r>
                  <a:rPr lang="en-US" sz="2400" dirty="0"/>
                  <a:t> </a:t>
                </a:r>
                <a:r>
                  <a:rPr lang="hu-HU" sz="2400" dirty="0"/>
                  <a:t>mértéke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400" dirty="0"/>
                  <a:t>, akkor a háromszög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hu-HU" sz="2400" dirty="0"/>
                  <a:t> 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						</a:t>
                </a:r>
                <a:endParaRPr lang="hu-HU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93CA36-1C05-4A1C-AB5F-DF51085ED9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297" y="1325218"/>
                <a:ext cx="11516138" cy="4851745"/>
              </a:xfrm>
              <a:blipFill>
                <a:blip r:embed="rId2"/>
                <a:stretch>
                  <a:fillRect l="-847" t="-175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Terminator 4">
            <a:hlinkClick r:id="rId3" action="ppaction://hlinksldjump"/>
            <a:extLst>
              <a:ext uri="{FF2B5EF4-FFF2-40B4-BE49-F238E27FC236}">
                <a16:creationId xmlns:a16="http://schemas.microsoft.com/office/drawing/2014/main" id="{92D5FC42-ADF2-4344-BB56-9A328ECABF21}"/>
              </a:ext>
            </a:extLst>
          </p:cNvPr>
          <p:cNvSpPr/>
          <p:nvPr/>
        </p:nvSpPr>
        <p:spPr>
          <a:xfrm>
            <a:off x="10026356" y="1772319"/>
            <a:ext cx="1504122" cy="437322"/>
          </a:xfrm>
          <a:prstGeom prst="flowChartTerminator">
            <a:avLst/>
          </a:prstGeom>
          <a:solidFill>
            <a:srgbClr val="2CD8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derékszögű.</a:t>
            </a: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AC1422E2-4610-4F47-A1DF-DFE0FF77D265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8" name="Arrow: Curved Left 7">
            <a:hlinkClick r:id="rId5" action="ppaction://hlinksldjump"/>
            <a:extLst>
              <a:ext uri="{FF2B5EF4-FFF2-40B4-BE49-F238E27FC236}">
                <a16:creationId xmlns:a16="http://schemas.microsoft.com/office/drawing/2014/main" id="{EA21F2B7-D2AF-42FA-A3DD-FD79E2086162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9" name="Arrow: Curved Right 8">
            <a:hlinkClick r:id="rId6" action="ppaction://hlinksldjump"/>
            <a:extLst>
              <a:ext uri="{FF2B5EF4-FFF2-40B4-BE49-F238E27FC236}">
                <a16:creationId xmlns:a16="http://schemas.microsoft.com/office/drawing/2014/main" id="{BA260310-89F8-44AF-AA23-0BDB56236605}"/>
              </a:ext>
            </a:extLst>
          </p:cNvPr>
          <p:cNvSpPr/>
          <p:nvPr/>
        </p:nvSpPr>
        <p:spPr>
          <a:xfrm>
            <a:off x="10778417" y="5939779"/>
            <a:ext cx="1150766" cy="878464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378D3-8363-412A-9704-D68D388653CD}"/>
              </a:ext>
            </a:extLst>
          </p:cNvPr>
          <p:cNvSpPr txBox="1"/>
          <p:nvPr/>
        </p:nvSpPr>
        <p:spPr>
          <a:xfrm>
            <a:off x="3339545" y="3037968"/>
            <a:ext cx="585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3F8C9B"/>
                </a:solidFill>
              </a:rPr>
              <a:t>HELYESEN VÁLASZOLTÁL, ÜGYES VAGY</a:t>
            </a:r>
            <a:r>
              <a:rPr lang="en-US" sz="2800" b="1" dirty="0">
                <a:solidFill>
                  <a:srgbClr val="3F8C9B"/>
                </a:solidFill>
              </a:rPr>
              <a:t>!</a:t>
            </a:r>
            <a:endParaRPr lang="hu-HU" sz="2800" b="1" dirty="0">
              <a:solidFill>
                <a:srgbClr val="3F8C9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466D9-1E9E-4F80-B8E8-62F1D0A89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60" y="3979865"/>
            <a:ext cx="2351633" cy="21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35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DFDF-171F-433A-98D5-C9FCDAAA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192750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GRATULÁLOK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 </a:t>
            </a:r>
            <a:b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</a:b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EZZEL AZ ELSŐ FEJEZET VÉGÉHEZ ÉRTÉL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D0F5-1B98-475B-94DA-834E825C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8" y="2953394"/>
            <a:ext cx="2627243" cy="255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owchart: Punched Tape 4">
            <a:hlinkClick r:id="rId3" action="ppaction://hlinksldjump"/>
            <a:extLst>
              <a:ext uri="{FF2B5EF4-FFF2-40B4-BE49-F238E27FC236}">
                <a16:creationId xmlns:a16="http://schemas.microsoft.com/office/drawing/2014/main" id="{5C72D7B5-C066-4AD3-A660-A5EFF4E4F866}"/>
              </a:ext>
            </a:extLst>
          </p:cNvPr>
          <p:cNvSpPr/>
          <p:nvPr/>
        </p:nvSpPr>
        <p:spPr>
          <a:xfrm>
            <a:off x="357807" y="4846128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Z ANYAGHOZ</a:t>
            </a: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387074A8-5A41-42A5-B467-7434044AE27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7" name="Arrow: Curved Right 6">
            <a:hlinkClick r:id="rId5" action="ppaction://hlinksldjump"/>
            <a:extLst>
              <a:ext uri="{FF2B5EF4-FFF2-40B4-BE49-F238E27FC236}">
                <a16:creationId xmlns:a16="http://schemas.microsoft.com/office/drawing/2014/main" id="{A71743DA-62EC-4746-AD16-8D9085C7054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II. FEJEZET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Flowchart: Punched Tape 7">
            <a:hlinkClick r:id="rId6" action="ppaction://hlinksldjump"/>
            <a:extLst>
              <a:ext uri="{FF2B5EF4-FFF2-40B4-BE49-F238E27FC236}">
                <a16:creationId xmlns:a16="http://schemas.microsoft.com/office/drawing/2014/main" id="{BFD16791-5F5F-4088-A5F2-E4C8AD0C62A2}"/>
              </a:ext>
            </a:extLst>
          </p:cNvPr>
          <p:cNvSpPr/>
          <p:nvPr/>
        </p:nvSpPr>
        <p:spPr>
          <a:xfrm>
            <a:off x="357807" y="5808417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KÉRDÉSEKHEZ</a:t>
            </a:r>
          </a:p>
        </p:txBody>
      </p:sp>
    </p:spTree>
    <p:extLst>
      <p:ext uri="{BB962C8B-B14F-4D97-AF65-F5344CB8AC3E}">
        <p14:creationId xmlns:p14="http://schemas.microsoft.com/office/powerpoint/2010/main" val="136558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9B6B4-4E84-41E2-A488-8A3AB5B7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000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Kedves olvasó</a:t>
            </a:r>
            <a:r>
              <a:rPr lang="en-US" sz="6000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sz="6000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E627C-E779-40C4-934D-1DE15FAEE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92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Tw Cen MT Condensed Extra Bold" panose="020B0803020202020204" pitchFamily="34" charset="0"/>
              </a:rPr>
              <a:t>	Az oktatóprogram főként VIII-ik osztályos diákoknak készült, a háromszög teljes átismétlésére, ezzel kicsit felkészülve az év végi végső vizsgára. </a:t>
            </a:r>
          </a:p>
          <a:p>
            <a:pPr marL="0" indent="0">
              <a:buNone/>
            </a:pPr>
            <a:r>
              <a:rPr lang="hu-HU" dirty="0">
                <a:latin typeface="Tw Cen MT Condensed Extra Bold" panose="020B0803020202020204" pitchFamily="34" charset="0"/>
              </a:rPr>
              <a:t>	Megtalálhatunk benne a háromszögről olyan információkat, mint nevezetes vonalai, nevezetes tételek, trigonometria elemeket, illetve területtel kapcsolatos tudnivalókat.</a:t>
            </a:r>
          </a:p>
          <a:p>
            <a:pPr marL="0" indent="0">
              <a:buNone/>
            </a:pPr>
            <a:r>
              <a:rPr lang="hu-HU" dirty="0">
                <a:latin typeface="Tw Cen MT Condensed Extra Bold" panose="020B0803020202020204" pitchFamily="34" charset="0"/>
              </a:rPr>
              <a:t>	A program beszédes, könnyen kezelhető.</a:t>
            </a:r>
          </a:p>
          <a:p>
            <a:pPr marL="0" indent="0">
              <a:buNone/>
            </a:pPr>
            <a:endParaRPr lang="hu-HU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hu-HU" dirty="0">
                <a:latin typeface="Tw Cen MT Condensed Extra Bold" panose="020B0803020202020204" pitchFamily="34" charset="0"/>
              </a:rPr>
              <a:t>Jó szorakozást, kellemes tanulást</a:t>
            </a:r>
            <a:r>
              <a:rPr lang="en-US" dirty="0">
                <a:latin typeface="Tw Cen MT Condensed Extra Bold" panose="020B0803020202020204" pitchFamily="34" charset="0"/>
              </a:rPr>
              <a:t>!</a:t>
            </a:r>
            <a:endParaRPr lang="hu-HU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endParaRPr lang="hu-HU" dirty="0">
              <a:latin typeface="Tw Cen MT Condensed Extra Bold" panose="020B0803020202020204" pitchFamily="34" charset="0"/>
            </a:endParaRPr>
          </a:p>
        </p:txBody>
      </p:sp>
      <p:sp>
        <p:nvSpPr>
          <p:cNvPr id="5" name="Arrow: Curved Left 4">
            <a:hlinkClick r:id="rId2" action="ppaction://hlinksldjump"/>
            <a:extLst>
              <a:ext uri="{FF2B5EF4-FFF2-40B4-BE49-F238E27FC236}">
                <a16:creationId xmlns:a16="http://schemas.microsoft.com/office/drawing/2014/main" id="{FA980AAA-DCCD-4D21-85C4-F3F2860C6911}"/>
              </a:ext>
            </a:extLst>
          </p:cNvPr>
          <p:cNvSpPr/>
          <p:nvPr/>
        </p:nvSpPr>
        <p:spPr>
          <a:xfrm>
            <a:off x="10453467" y="5567912"/>
            <a:ext cx="1406769" cy="936137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35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BB207-06D1-4848-A8D0-98E2EE7D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490"/>
          </a:xfrm>
        </p:spPr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II. A HÁROMSZÖG NEVEZETES VONALAI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3933-C409-4AA4-AD8B-AE5E35ECC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002" y="1329412"/>
            <a:ext cx="5257800" cy="4903304"/>
          </a:xfrm>
        </p:spPr>
        <p:txBody>
          <a:bodyPr>
            <a:normAutofit/>
          </a:bodyPr>
          <a:lstStyle/>
          <a:p>
            <a:pPr>
              <a:buFont typeface="Cambria Math" panose="02040503050406030204" pitchFamily="18" charset="0"/>
              <a:buChar char="△"/>
            </a:pPr>
            <a:r>
              <a:rPr lang="hu-HU" sz="2000" dirty="0">
                <a:latin typeface="+mj-lt"/>
              </a:rPr>
              <a:t> A háromszög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oldalfelezője</a:t>
            </a:r>
            <a:r>
              <a:rPr lang="en-US" sz="2000" dirty="0">
                <a:latin typeface="+mj-lt"/>
              </a:rPr>
              <a:t>:</a:t>
            </a:r>
            <a:endParaRPr lang="hu-HU" sz="2000" dirty="0">
              <a:latin typeface="+mj-lt"/>
            </a:endParaRPr>
          </a:p>
          <a:p>
            <a:pPr marL="0" indent="0">
              <a:buNone/>
            </a:pPr>
            <a:r>
              <a:rPr lang="hu-HU" sz="2000" dirty="0">
                <a:latin typeface="+mj-lt"/>
              </a:rPr>
              <a:t>	Egy háromszögben egy oldal felezőpontját a szemközti csúcsponttal összekötő szakaszt oldalfelezőnek </a:t>
            </a:r>
            <a:r>
              <a:rPr lang="en-US" sz="2000" dirty="0">
                <a:latin typeface="+mj-lt"/>
              </a:rPr>
              <a:t>(</a:t>
            </a:r>
            <a:r>
              <a:rPr lang="hu-HU" sz="2000" dirty="0">
                <a:latin typeface="+mj-lt"/>
              </a:rPr>
              <a:t>vagy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súlyvonal</a:t>
            </a:r>
            <a:r>
              <a:rPr lang="hu-HU" sz="2000" dirty="0">
                <a:latin typeface="+mj-lt"/>
              </a:rPr>
              <a:t>nak</a:t>
            </a:r>
            <a:r>
              <a:rPr lang="en-US" sz="2000" dirty="0">
                <a:latin typeface="+mj-lt"/>
              </a:rPr>
              <a:t>)</a:t>
            </a:r>
            <a:r>
              <a:rPr lang="hu-HU" sz="2000" dirty="0">
                <a:latin typeface="+mj-lt"/>
              </a:rPr>
              <a:t> nevezzük.</a:t>
            </a:r>
          </a:p>
          <a:p>
            <a:pPr marL="0" indent="0">
              <a:buNone/>
            </a:pPr>
            <a:r>
              <a:rPr lang="hu-HU" sz="2000" dirty="0">
                <a:latin typeface="+mj-lt"/>
              </a:rPr>
              <a:t>	A háromszög oldalfelezői összefutó egyenesek, ezt a metszéspontot a súlypontjának nevezzük.</a:t>
            </a:r>
          </a:p>
          <a:p>
            <a:pPr>
              <a:buFont typeface="Cambria Math" panose="02040503050406030204" pitchFamily="18" charset="0"/>
              <a:buChar char="△"/>
            </a:pPr>
            <a:r>
              <a:rPr lang="hu-HU" sz="2000" dirty="0">
                <a:latin typeface="+mj-lt"/>
              </a:rPr>
              <a:t> A háromszög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magassága</a:t>
            </a:r>
            <a:r>
              <a:rPr lang="en-US" sz="2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	A h</a:t>
            </a:r>
            <a:r>
              <a:rPr lang="hu-HU" sz="2000" dirty="0">
                <a:latin typeface="+mj-lt"/>
              </a:rPr>
              <a:t>áromszög egyik csúcsából a szemközti oldalra bocsátott merőlegest a háromszög magasságának nevezzük.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	A h</a:t>
            </a:r>
            <a:r>
              <a:rPr lang="hu-HU" sz="2000" dirty="0">
                <a:latin typeface="+mj-lt"/>
              </a:rPr>
              <a:t>áromszög három magassága egy pontban metszi egymást, ezt a pontot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ortocentrum</a:t>
            </a:r>
            <a:r>
              <a:rPr lang="hu-HU" sz="2000" dirty="0">
                <a:latin typeface="+mj-lt"/>
              </a:rPr>
              <a:t>nak nevezzük.</a:t>
            </a:r>
          </a:p>
        </p:txBody>
      </p:sp>
      <p:sp>
        <p:nvSpPr>
          <p:cNvPr id="5" name="Arrow: Curved Left 4">
            <a:hlinkClick r:id="rId2" action="ppaction://hlinksldjump"/>
            <a:extLst>
              <a:ext uri="{FF2B5EF4-FFF2-40B4-BE49-F238E27FC236}">
                <a16:creationId xmlns:a16="http://schemas.microsoft.com/office/drawing/2014/main" id="{C8E64076-0173-4BD2-BFF7-3A66E2E8783D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Arrow: Curved Right 5">
            <a:hlinkClick r:id="rId3" action="ppaction://hlinksldjump"/>
            <a:extLst>
              <a:ext uri="{FF2B5EF4-FFF2-40B4-BE49-F238E27FC236}">
                <a16:creationId xmlns:a16="http://schemas.microsoft.com/office/drawing/2014/main" id="{AF5600BC-F833-4B4C-867A-67181C8697D1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7" name="Explosion: 8 Points 6">
            <a:hlinkClick r:id="rId4" action="ppaction://hlinksldjump"/>
            <a:extLst>
              <a:ext uri="{FF2B5EF4-FFF2-40B4-BE49-F238E27FC236}">
                <a16:creationId xmlns:a16="http://schemas.microsoft.com/office/drawing/2014/main" id="{EDF3D5B8-2EBB-46E5-8DBF-EBEDB390FB47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B9F0E4-BE96-4F98-A376-5EA0576C1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176" y="1425956"/>
            <a:ext cx="2475672" cy="200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0C6659-3662-41D3-9EBF-2D161E508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4" y="4304040"/>
            <a:ext cx="2728293" cy="218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875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13F5F3-DAA8-4B6C-9FC4-920F759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861"/>
            <a:ext cx="10515600" cy="816045"/>
          </a:xfrm>
        </p:spPr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II. A HÁROMSZÖG NEVEZETES VONALAI </a:t>
            </a:r>
            <a:endParaRPr lang="hu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B4C81-78DF-44CD-81FD-B8FEC2FC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043" y="1173680"/>
            <a:ext cx="4568687" cy="5293381"/>
          </a:xfrm>
        </p:spPr>
        <p:txBody>
          <a:bodyPr>
            <a:noAutofit/>
          </a:bodyPr>
          <a:lstStyle/>
          <a:p>
            <a:pPr>
              <a:buFont typeface="Cambria Math" panose="02040503050406030204" pitchFamily="18" charset="0"/>
              <a:buChar char="△"/>
            </a:pPr>
            <a:r>
              <a:rPr lang="hu-HU" sz="2000" dirty="0">
                <a:latin typeface="+mj-lt"/>
              </a:rPr>
              <a:t> A háromszög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szögfelezői</a:t>
            </a:r>
            <a:r>
              <a:rPr lang="en-US" sz="2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	A h</a:t>
            </a:r>
            <a:r>
              <a:rPr lang="hu-HU" sz="2000" dirty="0">
                <a:latin typeface="+mj-lt"/>
              </a:rPr>
              <a:t>áromszög három belső szögének szögfelezője egy pontban metszi egymást. Ez a metszéspont egyenlő távolságra van a háromszög három oldalától.</a:t>
            </a:r>
          </a:p>
          <a:p>
            <a:pPr marL="0" indent="0">
              <a:buNone/>
            </a:pPr>
            <a:r>
              <a:rPr lang="hu-HU" sz="2000" dirty="0">
                <a:latin typeface="+mj-lt"/>
              </a:rPr>
              <a:t>	Egy háromszögben a szögfelezők metszéspontja a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háromszögbe írt kör középpontja</a:t>
            </a:r>
            <a:r>
              <a:rPr lang="hu-HU" sz="2000" dirty="0">
                <a:latin typeface="+mj-lt"/>
              </a:rPr>
              <a:t>.</a:t>
            </a:r>
          </a:p>
          <a:p>
            <a:pPr>
              <a:buFont typeface="Cambria Math" panose="02040503050406030204" pitchFamily="18" charset="0"/>
              <a:buChar char="△"/>
            </a:pPr>
            <a:r>
              <a:rPr lang="hu-HU" sz="2000" dirty="0">
                <a:latin typeface="+mj-lt"/>
              </a:rPr>
              <a:t> A háromszög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oldalfelező merőlegesei</a:t>
            </a:r>
            <a:r>
              <a:rPr lang="en-US" sz="2000" dirty="0">
                <a:latin typeface="+mj-lt"/>
              </a:rPr>
              <a:t>:</a:t>
            </a:r>
            <a:endParaRPr lang="hu-HU" sz="2000" dirty="0">
              <a:latin typeface="+mj-lt"/>
            </a:endParaRPr>
          </a:p>
          <a:p>
            <a:pPr marL="0" indent="0">
              <a:buNone/>
            </a:pPr>
            <a:r>
              <a:rPr lang="hu-HU" sz="2000" dirty="0">
                <a:latin typeface="+mj-lt"/>
              </a:rPr>
              <a:t>	A háromszög három oldalának felezőmerőleges egy pontban metszi egymást.</a:t>
            </a:r>
          </a:p>
          <a:p>
            <a:pPr marL="0" indent="0">
              <a:buNone/>
            </a:pPr>
            <a:r>
              <a:rPr lang="hu-HU" sz="2000" dirty="0">
                <a:latin typeface="+mj-lt"/>
              </a:rPr>
              <a:t>	A háromszög odalfelező merőlegeseinek metszéspontja a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háromszög köré írható kör középpontja</a:t>
            </a:r>
            <a:r>
              <a:rPr lang="hu-HU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	</a:t>
            </a:r>
            <a:endParaRPr lang="hu-HU" sz="2000" dirty="0">
              <a:latin typeface="+mj-lt"/>
            </a:endParaRPr>
          </a:p>
        </p:txBody>
      </p:sp>
      <p:sp>
        <p:nvSpPr>
          <p:cNvPr id="5" name="Arrow: Curved Left 4">
            <a:hlinkClick r:id="rId2" action="ppaction://hlinksldjump"/>
            <a:extLst>
              <a:ext uri="{FF2B5EF4-FFF2-40B4-BE49-F238E27FC236}">
                <a16:creationId xmlns:a16="http://schemas.microsoft.com/office/drawing/2014/main" id="{DAF6A3E5-5C08-419F-BD0C-C678F1962DEF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Arrow: Curved Right 5">
            <a:hlinkClick r:id="rId3" action="ppaction://hlinksldjump"/>
            <a:extLst>
              <a:ext uri="{FF2B5EF4-FFF2-40B4-BE49-F238E27FC236}">
                <a16:creationId xmlns:a16="http://schemas.microsoft.com/office/drawing/2014/main" id="{E095E5C9-59A0-4A03-B092-7322D1E31D8E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A1CD5-67F1-4247-ABB8-E9C6493CB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83" y="3654953"/>
            <a:ext cx="2626578" cy="262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52593-18B7-4906-8AE6-03B2C1772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48" y="1027906"/>
            <a:ext cx="3073400" cy="240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xplosion: 8 Points 10">
            <a:hlinkClick r:id="rId6" action="ppaction://hlinksldjump"/>
            <a:extLst>
              <a:ext uri="{FF2B5EF4-FFF2-40B4-BE49-F238E27FC236}">
                <a16:creationId xmlns:a16="http://schemas.microsoft.com/office/drawing/2014/main" id="{8736F207-0C77-4BD2-921B-EC2FA2BB9523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7120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42F0-76FB-4EC9-B84D-1440B44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756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75AB-F1F9-49DC-B586-EC9C15A1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060"/>
            <a:ext cx="10515600" cy="4599814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hu-HU" dirty="0"/>
              <a:t>Válaszd ki a helyes választ</a:t>
            </a:r>
            <a:r>
              <a:rPr lang="en-US" dirty="0"/>
              <a:t>!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1. Hogy nevezik másképp még a háromszög magasságpontját</a:t>
            </a:r>
            <a:r>
              <a:rPr lang="en-US" dirty="0"/>
              <a:t> ?</a:t>
            </a:r>
          </a:p>
          <a:p>
            <a:pPr marL="0" indent="0">
              <a:buNone/>
            </a:pPr>
            <a:r>
              <a:rPr lang="en-US" dirty="0"/>
              <a:t>		a. </a:t>
            </a:r>
            <a:r>
              <a:rPr lang="hu-HU" dirty="0"/>
              <a:t>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	b.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	c.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hu-HU" dirty="0"/>
          </a:p>
        </p:txBody>
      </p:sp>
      <p:sp>
        <p:nvSpPr>
          <p:cNvPr id="4" name="Arrow: Curved Right 3">
            <a:hlinkClick r:id="rId2" action="ppaction://hlinksldjump"/>
            <a:extLst>
              <a:ext uri="{FF2B5EF4-FFF2-40B4-BE49-F238E27FC236}">
                <a16:creationId xmlns:a16="http://schemas.microsoft.com/office/drawing/2014/main" id="{E1AC15FF-E3E8-4EC9-AEFB-A78844910BE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4F10BD-4EC1-4F82-A2D6-14A9DC664863}"/>
              </a:ext>
            </a:extLst>
          </p:cNvPr>
          <p:cNvSpPr/>
          <p:nvPr/>
        </p:nvSpPr>
        <p:spPr>
          <a:xfrm>
            <a:off x="3419059" y="2989357"/>
            <a:ext cx="1404730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súlypont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8523A8-B356-4953-833C-C4804764AEDE}"/>
              </a:ext>
            </a:extLst>
          </p:cNvPr>
          <p:cNvSpPr/>
          <p:nvPr/>
        </p:nvSpPr>
        <p:spPr>
          <a:xfrm>
            <a:off x="3419058" y="4025905"/>
            <a:ext cx="1404731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ortocentrum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490788-EDF1-43A7-9484-1A42A95F2A5E}"/>
              </a:ext>
            </a:extLst>
          </p:cNvPr>
          <p:cNvSpPr/>
          <p:nvPr/>
        </p:nvSpPr>
        <p:spPr>
          <a:xfrm>
            <a:off x="3419060" y="5062453"/>
            <a:ext cx="1404729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felezőpont</a:t>
            </a: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4E8FD824-031E-40A7-8E06-7DC742D33078}"/>
              </a:ext>
            </a:extLst>
          </p:cNvPr>
          <p:cNvSpPr/>
          <p:nvPr/>
        </p:nvSpPr>
        <p:spPr>
          <a:xfrm>
            <a:off x="5274365" y="2985879"/>
            <a:ext cx="397565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96D5047A-4884-4D57-8E25-D7F31771A403}"/>
              </a:ext>
            </a:extLst>
          </p:cNvPr>
          <p:cNvSpPr/>
          <p:nvPr/>
        </p:nvSpPr>
        <p:spPr>
          <a:xfrm>
            <a:off x="5274365" y="5062453"/>
            <a:ext cx="397565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1226A19-6974-4C2D-943D-CBB48C4D25F5}"/>
              </a:ext>
            </a:extLst>
          </p:cNvPr>
          <p:cNvSpPr/>
          <p:nvPr/>
        </p:nvSpPr>
        <p:spPr>
          <a:xfrm>
            <a:off x="5274365" y="4005282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xplosion: 8 Points 14">
            <a:hlinkClick r:id="rId3" action="ppaction://hlinksldjump"/>
            <a:extLst>
              <a:ext uri="{FF2B5EF4-FFF2-40B4-BE49-F238E27FC236}">
                <a16:creationId xmlns:a16="http://schemas.microsoft.com/office/drawing/2014/main" id="{83729BE4-BB9D-478F-82CC-5D4CF7C0876C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006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42F0-76FB-4EC9-B84D-1440B44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756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75AB-F1F9-49DC-B586-EC9C15A1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3060"/>
            <a:ext cx="10515600" cy="4599813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hu-HU" dirty="0"/>
              <a:t>Válaszd ki a helyes választ</a:t>
            </a:r>
            <a:r>
              <a:rPr lang="en-US" dirty="0"/>
              <a:t>!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2. A háromszög oldalfelező merőlegeseinek  metszéspontja melyik pontot határozza meg 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		a.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		b.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		c.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endParaRPr lang="hu-HU" dirty="0"/>
          </a:p>
        </p:txBody>
      </p:sp>
      <p:sp>
        <p:nvSpPr>
          <p:cNvPr id="4" name="Arrow: Curved Right 3">
            <a:hlinkClick r:id="rId2" action="ppaction://hlinksldjump"/>
            <a:extLst>
              <a:ext uri="{FF2B5EF4-FFF2-40B4-BE49-F238E27FC236}">
                <a16:creationId xmlns:a16="http://schemas.microsoft.com/office/drawing/2014/main" id="{E1AC15FF-E3E8-4EC9-AEFB-A78844910BE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4F10BD-4EC1-4F82-A2D6-14A9DC664863}"/>
              </a:ext>
            </a:extLst>
          </p:cNvPr>
          <p:cNvSpPr/>
          <p:nvPr/>
        </p:nvSpPr>
        <p:spPr>
          <a:xfrm>
            <a:off x="3246780" y="3368347"/>
            <a:ext cx="4770785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háromszögbe írható kör középpontját.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8523A8-B356-4953-833C-C4804764AEDE}"/>
              </a:ext>
            </a:extLst>
          </p:cNvPr>
          <p:cNvSpPr/>
          <p:nvPr/>
        </p:nvSpPr>
        <p:spPr>
          <a:xfrm>
            <a:off x="3246781" y="4389290"/>
            <a:ext cx="4770784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súlypontot.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490788-EDF1-43A7-9484-1A42A95F2A5E}"/>
              </a:ext>
            </a:extLst>
          </p:cNvPr>
          <p:cNvSpPr/>
          <p:nvPr/>
        </p:nvSpPr>
        <p:spPr>
          <a:xfrm>
            <a:off x="3246782" y="5410233"/>
            <a:ext cx="4770783" cy="375370"/>
          </a:xfrm>
          <a:prstGeom prst="roundRect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háromszög köré írható kör középpontját.</a:t>
            </a: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68D44FE2-8268-46EA-A512-F73C8DF63C46}"/>
              </a:ext>
            </a:extLst>
          </p:cNvPr>
          <p:cNvSpPr/>
          <p:nvPr/>
        </p:nvSpPr>
        <p:spPr>
          <a:xfrm>
            <a:off x="8454885" y="3351782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947FC8C5-202C-40BA-83F1-34A3610FF6C4}"/>
              </a:ext>
            </a:extLst>
          </p:cNvPr>
          <p:cNvSpPr/>
          <p:nvPr/>
        </p:nvSpPr>
        <p:spPr>
          <a:xfrm>
            <a:off x="8454883" y="4402163"/>
            <a:ext cx="397565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CF9F9B97-7489-440F-887B-5BE03F0C2730}"/>
              </a:ext>
            </a:extLst>
          </p:cNvPr>
          <p:cNvSpPr/>
          <p:nvPr/>
        </p:nvSpPr>
        <p:spPr>
          <a:xfrm>
            <a:off x="8454886" y="5410233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xplosion: 8 Points 15">
            <a:hlinkClick r:id="rId3" action="ppaction://hlinksldjump"/>
            <a:extLst>
              <a:ext uri="{FF2B5EF4-FFF2-40B4-BE49-F238E27FC236}">
                <a16:creationId xmlns:a16="http://schemas.microsoft.com/office/drawing/2014/main" id="{E58CCF2E-A536-4D68-AAB7-18074A3FDD1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706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42F0-76FB-4EC9-B84D-1440B448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1BC28DB-CC65-4A7B-9676-98A81F23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3" y="1274763"/>
            <a:ext cx="10512425" cy="823912"/>
          </a:xfrm>
        </p:spPr>
        <p:txBody>
          <a:bodyPr/>
          <a:lstStyle/>
          <a:p>
            <a:r>
              <a:rPr lang="hu-HU" sz="2800" b="0" dirty="0">
                <a:solidFill>
                  <a:prstClr val="black"/>
                </a:solidFill>
              </a:rPr>
              <a:t>II.</a:t>
            </a:r>
            <a:r>
              <a:rPr lang="en-US" sz="2800" b="0" dirty="0">
                <a:solidFill>
                  <a:prstClr val="black"/>
                </a:solidFill>
              </a:rPr>
              <a:t>	</a:t>
            </a:r>
            <a:r>
              <a:rPr lang="hu-HU" sz="2800" b="0" dirty="0">
                <a:solidFill>
                  <a:prstClr val="black"/>
                </a:solidFill>
              </a:rPr>
              <a:t>Párosítsd a fogalmakat a megfelelő értelmezésekkel</a:t>
            </a:r>
            <a:r>
              <a:rPr lang="en-US" sz="2800" b="0" dirty="0">
                <a:solidFill>
                  <a:prstClr val="black"/>
                </a:solidFill>
              </a:rPr>
              <a:t>! 	</a:t>
            </a:r>
            <a:endParaRPr lang="hu-HU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8BD1EE-7FC1-4ED3-89F2-AE3E39D63EBE}"/>
              </a:ext>
            </a:extLst>
          </p:cNvPr>
          <p:cNvSpPr/>
          <p:nvPr/>
        </p:nvSpPr>
        <p:spPr>
          <a:xfrm>
            <a:off x="1512472" y="2381438"/>
            <a:ext cx="2199860" cy="606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sz="2400" b="1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SZÖGFELEZŐ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4EAF7C-EBBD-4D7C-ABC6-3CB0FAAB5E62}"/>
              </a:ext>
            </a:extLst>
          </p:cNvPr>
          <p:cNvSpPr/>
          <p:nvPr/>
        </p:nvSpPr>
        <p:spPr>
          <a:xfrm>
            <a:off x="1512472" y="3784409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2. </a:t>
            </a:r>
            <a:r>
              <a:rPr lang="hu-HU" b="1" dirty="0">
                <a:solidFill>
                  <a:schemeClr val="tx1"/>
                </a:solidFill>
              </a:rPr>
              <a:t>MAGASSÁG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A16631-CDF1-46C1-A207-07F2F01A34BB}"/>
              </a:ext>
            </a:extLst>
          </p:cNvPr>
          <p:cNvSpPr/>
          <p:nvPr/>
        </p:nvSpPr>
        <p:spPr>
          <a:xfrm>
            <a:off x="1512472" y="5234582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3. </a:t>
            </a:r>
            <a:r>
              <a:rPr lang="hu-HU" b="1" dirty="0">
                <a:solidFill>
                  <a:schemeClr val="tx1"/>
                </a:solidFill>
              </a:rPr>
              <a:t>OLDALFELEZŐ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70BA19-7B40-4752-A627-3F3F61552975}"/>
              </a:ext>
            </a:extLst>
          </p:cNvPr>
          <p:cNvSpPr/>
          <p:nvPr/>
        </p:nvSpPr>
        <p:spPr>
          <a:xfrm>
            <a:off x="7036904" y="2145265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b="1" dirty="0">
                <a:solidFill>
                  <a:schemeClr val="tx1"/>
                </a:solidFill>
              </a:rPr>
              <a:t> Egy háromszögben egy oldal felezőpontja és a szemközti csúcsponttal összekötő szakasz.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hlinkClick r:id="rId2" action="ppaction://hlinksldjump"/>
            <a:extLst>
              <a:ext uri="{FF2B5EF4-FFF2-40B4-BE49-F238E27FC236}">
                <a16:creationId xmlns:a16="http://schemas.microsoft.com/office/drawing/2014/main" id="{E1E7AAE4-5A41-4315-BE4D-B13563B291CE}"/>
              </a:ext>
            </a:extLst>
          </p:cNvPr>
          <p:cNvSpPr/>
          <p:nvPr/>
        </p:nvSpPr>
        <p:spPr>
          <a:xfrm>
            <a:off x="7036904" y="3523754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b="1" dirty="0">
                <a:solidFill>
                  <a:schemeClr val="tx1"/>
                </a:solidFill>
              </a:rPr>
              <a:t> Minden pontja azonos távolságra van a szög száraitól és átmegy a szög csúcsán.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761C4C-515D-4CB8-B5C0-B9E8C1337895}"/>
              </a:ext>
            </a:extLst>
          </p:cNvPr>
          <p:cNvSpPr/>
          <p:nvPr/>
        </p:nvSpPr>
        <p:spPr>
          <a:xfrm>
            <a:off x="7036904" y="4920327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b="1" dirty="0">
                <a:solidFill>
                  <a:schemeClr val="tx1"/>
                </a:solidFill>
              </a:rPr>
              <a:t> A háromszög egyik csúcsából a szemközti oldal egyenesére bocsátott merőleges.</a:t>
            </a:r>
          </a:p>
        </p:txBody>
      </p:sp>
      <p:sp>
        <p:nvSpPr>
          <p:cNvPr id="31" name="Explosion: 8 Points 30">
            <a:hlinkClick r:id="rId3" action="ppaction://hlinksldjump"/>
            <a:extLst>
              <a:ext uri="{FF2B5EF4-FFF2-40B4-BE49-F238E27FC236}">
                <a16:creationId xmlns:a16="http://schemas.microsoft.com/office/drawing/2014/main" id="{63D62A5C-2331-406E-AD78-B86C25BD3D9D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32" name="&quot;Not Allowed&quot; Symbol 31">
            <a:extLst>
              <a:ext uri="{FF2B5EF4-FFF2-40B4-BE49-F238E27FC236}">
                <a16:creationId xmlns:a16="http://schemas.microsoft.com/office/drawing/2014/main" id="{7ACE1121-44BD-4AF5-8338-029C73A91793}"/>
              </a:ext>
            </a:extLst>
          </p:cNvPr>
          <p:cNvSpPr/>
          <p:nvPr/>
        </p:nvSpPr>
        <p:spPr>
          <a:xfrm>
            <a:off x="10480746" y="2382061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3" name="&quot;Not Allowed&quot; Symbol 32">
            <a:extLst>
              <a:ext uri="{FF2B5EF4-FFF2-40B4-BE49-F238E27FC236}">
                <a16:creationId xmlns:a16="http://schemas.microsoft.com/office/drawing/2014/main" id="{3E46000D-DE37-446E-A63C-CBFEFE1B520B}"/>
              </a:ext>
            </a:extLst>
          </p:cNvPr>
          <p:cNvSpPr/>
          <p:nvPr/>
        </p:nvSpPr>
        <p:spPr>
          <a:xfrm>
            <a:off x="10480746" y="5350110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D40B0BB-6F37-46D6-AD92-E9833BB3AF0C}"/>
              </a:ext>
            </a:extLst>
          </p:cNvPr>
          <p:cNvCxnSpPr>
            <a:cxnSpLocks/>
          </p:cNvCxnSpPr>
          <p:nvPr/>
        </p:nvCxnSpPr>
        <p:spPr>
          <a:xfrm>
            <a:off x="3943383" y="2684651"/>
            <a:ext cx="2862469" cy="1211488"/>
          </a:xfrm>
          <a:prstGeom prst="bentConnector3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57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42F0-76FB-4EC9-B84D-1440B448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1BC28DB-CC65-4A7B-9676-98A81F23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3" y="1274763"/>
            <a:ext cx="10512425" cy="823912"/>
          </a:xfrm>
        </p:spPr>
        <p:txBody>
          <a:bodyPr/>
          <a:lstStyle/>
          <a:p>
            <a:r>
              <a:rPr lang="hu-HU" sz="2800" b="0" dirty="0">
                <a:solidFill>
                  <a:prstClr val="black"/>
                </a:solidFill>
              </a:rPr>
              <a:t>II.</a:t>
            </a:r>
            <a:r>
              <a:rPr lang="en-US" sz="2800" b="0" dirty="0">
                <a:solidFill>
                  <a:prstClr val="black"/>
                </a:solidFill>
              </a:rPr>
              <a:t>	</a:t>
            </a:r>
            <a:r>
              <a:rPr lang="hu-HU" sz="2800" b="0" dirty="0">
                <a:solidFill>
                  <a:prstClr val="black"/>
                </a:solidFill>
              </a:rPr>
              <a:t>Párosítsd a fogalmakat a megfelelő értelmezésekkel</a:t>
            </a:r>
            <a:r>
              <a:rPr lang="en-US" sz="2800" b="0" dirty="0">
                <a:solidFill>
                  <a:prstClr val="black"/>
                </a:solidFill>
              </a:rPr>
              <a:t>! 	</a:t>
            </a:r>
            <a:endParaRPr lang="hu-HU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8BD1EE-7FC1-4ED3-89F2-AE3E39D63EBE}"/>
              </a:ext>
            </a:extLst>
          </p:cNvPr>
          <p:cNvSpPr/>
          <p:nvPr/>
        </p:nvSpPr>
        <p:spPr>
          <a:xfrm>
            <a:off x="1512472" y="2381438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1. </a:t>
            </a:r>
            <a:r>
              <a:rPr lang="hu-HU" b="1" dirty="0">
                <a:solidFill>
                  <a:schemeClr val="tx1"/>
                </a:solidFill>
              </a:rPr>
              <a:t>SZÖGFELEZŐ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4EAF7C-EBBD-4D7C-ABC6-3CB0FAAB5E62}"/>
              </a:ext>
            </a:extLst>
          </p:cNvPr>
          <p:cNvSpPr/>
          <p:nvPr/>
        </p:nvSpPr>
        <p:spPr>
          <a:xfrm>
            <a:off x="1512472" y="3784409"/>
            <a:ext cx="2199860" cy="606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sz="2400" b="1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MAGASSÁG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A16631-CDF1-46C1-A207-07F2F01A34BB}"/>
              </a:ext>
            </a:extLst>
          </p:cNvPr>
          <p:cNvSpPr/>
          <p:nvPr/>
        </p:nvSpPr>
        <p:spPr>
          <a:xfrm>
            <a:off x="1512472" y="5234582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3. </a:t>
            </a:r>
            <a:r>
              <a:rPr lang="hu-HU" b="1" dirty="0">
                <a:solidFill>
                  <a:schemeClr val="tx1"/>
                </a:solidFill>
              </a:rPr>
              <a:t>OLDALFELEZŐ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70BA19-7B40-4752-A627-3F3F61552975}"/>
              </a:ext>
            </a:extLst>
          </p:cNvPr>
          <p:cNvSpPr/>
          <p:nvPr/>
        </p:nvSpPr>
        <p:spPr>
          <a:xfrm>
            <a:off x="7036904" y="2145265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b="1" dirty="0">
                <a:solidFill>
                  <a:schemeClr val="tx1"/>
                </a:solidFill>
              </a:rPr>
              <a:t> Egy háromszögben egy oldal felezőpontja és a szemközti csúcsponttal összekötő szakasz.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7AAE4-5A41-4315-BE4D-B13563B291CE}"/>
              </a:ext>
            </a:extLst>
          </p:cNvPr>
          <p:cNvSpPr/>
          <p:nvPr/>
        </p:nvSpPr>
        <p:spPr>
          <a:xfrm>
            <a:off x="7036904" y="3523754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b="1" dirty="0">
                <a:solidFill>
                  <a:schemeClr val="tx1"/>
                </a:solidFill>
              </a:rPr>
              <a:t> Minden pontja azonos távolságra van a szög száraitól és átmegy a szög csúcsán.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hlinkClick r:id="rId2" action="ppaction://hlinksldjump"/>
            <a:extLst>
              <a:ext uri="{FF2B5EF4-FFF2-40B4-BE49-F238E27FC236}">
                <a16:creationId xmlns:a16="http://schemas.microsoft.com/office/drawing/2014/main" id="{9D761C4C-515D-4CB8-B5C0-B9E8C1337895}"/>
              </a:ext>
            </a:extLst>
          </p:cNvPr>
          <p:cNvSpPr/>
          <p:nvPr/>
        </p:nvSpPr>
        <p:spPr>
          <a:xfrm>
            <a:off x="7036904" y="4920327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b="1" dirty="0">
                <a:solidFill>
                  <a:schemeClr val="tx1"/>
                </a:solidFill>
              </a:rPr>
              <a:t> A háromszög egyik csúcsából a szemközti oldal egyenesére bocsátott merőleges.</a:t>
            </a:r>
          </a:p>
        </p:txBody>
      </p:sp>
      <p:sp>
        <p:nvSpPr>
          <p:cNvPr id="11" name="Explosion: 8 Points 10">
            <a:hlinkClick r:id="rId3" action="ppaction://hlinksldjump"/>
            <a:extLst>
              <a:ext uri="{FF2B5EF4-FFF2-40B4-BE49-F238E27FC236}">
                <a16:creationId xmlns:a16="http://schemas.microsoft.com/office/drawing/2014/main" id="{0BB25834-A2E6-4207-9BA5-17A7621527EA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7B92A68-0642-4177-9DC4-006ED7787B7F}"/>
              </a:ext>
            </a:extLst>
          </p:cNvPr>
          <p:cNvCxnSpPr>
            <a:cxnSpLocks/>
          </p:cNvCxnSpPr>
          <p:nvPr/>
        </p:nvCxnSpPr>
        <p:spPr>
          <a:xfrm>
            <a:off x="3943383" y="2684651"/>
            <a:ext cx="2862469" cy="1211488"/>
          </a:xfrm>
          <a:prstGeom prst="bentConnector3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14F3895B-6CE4-4C84-8EEF-A7BF57DF1357}"/>
              </a:ext>
            </a:extLst>
          </p:cNvPr>
          <p:cNvSpPr/>
          <p:nvPr/>
        </p:nvSpPr>
        <p:spPr>
          <a:xfrm>
            <a:off x="10480746" y="2382061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EA787B1-2B19-4760-B5C2-488DFD623113}"/>
              </a:ext>
            </a:extLst>
          </p:cNvPr>
          <p:cNvCxnSpPr>
            <a:cxnSpLocks/>
          </p:cNvCxnSpPr>
          <p:nvPr/>
        </p:nvCxnSpPr>
        <p:spPr>
          <a:xfrm>
            <a:off x="3943383" y="4406967"/>
            <a:ext cx="2862469" cy="1211488"/>
          </a:xfrm>
          <a:prstGeom prst="bentConnector3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42F0-76FB-4EC9-B84D-1440B448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4" name="Arrow: Curved Right 3">
            <a:hlinkClick r:id="rId2" action="ppaction://hlinksldjump"/>
            <a:extLst>
              <a:ext uri="{FF2B5EF4-FFF2-40B4-BE49-F238E27FC236}">
                <a16:creationId xmlns:a16="http://schemas.microsoft.com/office/drawing/2014/main" id="{E1AC15FF-E3E8-4EC9-AEFB-A78844910BE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1BC28DB-CC65-4A7B-9676-98A81F23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3" y="1274763"/>
            <a:ext cx="10512425" cy="823912"/>
          </a:xfrm>
        </p:spPr>
        <p:txBody>
          <a:bodyPr/>
          <a:lstStyle/>
          <a:p>
            <a:r>
              <a:rPr lang="hu-HU" sz="2800" b="0" dirty="0">
                <a:solidFill>
                  <a:prstClr val="black"/>
                </a:solidFill>
              </a:rPr>
              <a:t>II.</a:t>
            </a:r>
            <a:r>
              <a:rPr lang="en-US" sz="2800" b="0" dirty="0">
                <a:solidFill>
                  <a:prstClr val="black"/>
                </a:solidFill>
              </a:rPr>
              <a:t>	</a:t>
            </a:r>
            <a:r>
              <a:rPr lang="hu-HU" sz="2800" b="0" dirty="0">
                <a:solidFill>
                  <a:prstClr val="black"/>
                </a:solidFill>
              </a:rPr>
              <a:t>Párosítsd a fogalmakat a megfelelő értelmezésekkel</a:t>
            </a:r>
            <a:r>
              <a:rPr lang="en-US" sz="2800" b="0" dirty="0">
                <a:solidFill>
                  <a:prstClr val="black"/>
                </a:solidFill>
              </a:rPr>
              <a:t>! 	</a:t>
            </a:r>
            <a:endParaRPr lang="hu-HU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8BD1EE-7FC1-4ED3-89F2-AE3E39D63EBE}"/>
              </a:ext>
            </a:extLst>
          </p:cNvPr>
          <p:cNvSpPr/>
          <p:nvPr/>
        </p:nvSpPr>
        <p:spPr>
          <a:xfrm>
            <a:off x="1512472" y="2381438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1. </a:t>
            </a:r>
            <a:r>
              <a:rPr lang="hu-HU" b="1" dirty="0">
                <a:solidFill>
                  <a:schemeClr val="tx1"/>
                </a:solidFill>
              </a:rPr>
              <a:t>SZÖGFELEZŐ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14EAF7C-EBBD-4D7C-ABC6-3CB0FAAB5E62}"/>
              </a:ext>
            </a:extLst>
          </p:cNvPr>
          <p:cNvSpPr/>
          <p:nvPr/>
        </p:nvSpPr>
        <p:spPr>
          <a:xfrm>
            <a:off x="1512472" y="3784409"/>
            <a:ext cx="2199860" cy="606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b="1" dirty="0">
                <a:solidFill>
                  <a:srgbClr val="3F8C9B"/>
                </a:solidFill>
              </a:rPr>
              <a:t>2. </a:t>
            </a:r>
            <a:r>
              <a:rPr lang="hu-HU" b="1" dirty="0">
                <a:solidFill>
                  <a:schemeClr val="tx1"/>
                </a:solidFill>
              </a:rPr>
              <a:t>MAGASSÁG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A16631-CDF1-46C1-A207-07F2F01A34BB}"/>
              </a:ext>
            </a:extLst>
          </p:cNvPr>
          <p:cNvSpPr/>
          <p:nvPr/>
        </p:nvSpPr>
        <p:spPr>
          <a:xfrm>
            <a:off x="1512472" y="5234582"/>
            <a:ext cx="2370415" cy="606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hu-HU" sz="2400" b="1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hu-H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OLDALFELEZŐ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70BA19-7B40-4752-A627-3F3F61552975}"/>
              </a:ext>
            </a:extLst>
          </p:cNvPr>
          <p:cNvSpPr/>
          <p:nvPr/>
        </p:nvSpPr>
        <p:spPr>
          <a:xfrm>
            <a:off x="7036904" y="2145265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b="1" dirty="0">
                <a:solidFill>
                  <a:schemeClr val="tx1"/>
                </a:solidFill>
              </a:rPr>
              <a:t> Egy háromszögben egy oldal felezőpontja és a szemközti csúcsponttal összekötő szakasz.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7AAE4-5A41-4315-BE4D-B13563B291CE}"/>
              </a:ext>
            </a:extLst>
          </p:cNvPr>
          <p:cNvSpPr/>
          <p:nvPr/>
        </p:nvSpPr>
        <p:spPr>
          <a:xfrm>
            <a:off x="7036904" y="3523754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b="1" dirty="0">
                <a:solidFill>
                  <a:schemeClr val="tx1"/>
                </a:solidFill>
              </a:rPr>
              <a:t> Minden pontja azonos távolságra van a szög száraitól és átmegy a szög csúcsán.</a:t>
            </a:r>
          </a:p>
          <a:p>
            <a:pPr algn="ctr"/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761C4C-515D-4CB8-B5C0-B9E8C1337895}"/>
              </a:ext>
            </a:extLst>
          </p:cNvPr>
          <p:cNvSpPr/>
          <p:nvPr/>
        </p:nvSpPr>
        <p:spPr>
          <a:xfrm>
            <a:off x="7036904" y="4920327"/>
            <a:ext cx="3816626" cy="12349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b="1" dirty="0">
                <a:solidFill>
                  <a:schemeClr val="tx1"/>
                </a:solidFill>
              </a:rPr>
              <a:t> A háromszög egyik csúcsából a szemközti oldal egyenesére bocsátott merőleges.</a:t>
            </a:r>
          </a:p>
        </p:txBody>
      </p:sp>
      <p:sp>
        <p:nvSpPr>
          <p:cNvPr id="11" name="Explosion: 8 Points 10">
            <a:hlinkClick r:id="rId3" action="ppaction://hlinksldjump"/>
            <a:extLst>
              <a:ext uri="{FF2B5EF4-FFF2-40B4-BE49-F238E27FC236}">
                <a16:creationId xmlns:a16="http://schemas.microsoft.com/office/drawing/2014/main" id="{DBF540FB-CAC3-4A9E-BA6E-53FEB4BE42AD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4DCFFC2-A4E6-4767-9080-EA954614EEBB}"/>
              </a:ext>
            </a:extLst>
          </p:cNvPr>
          <p:cNvCxnSpPr>
            <a:cxnSpLocks/>
          </p:cNvCxnSpPr>
          <p:nvPr/>
        </p:nvCxnSpPr>
        <p:spPr>
          <a:xfrm>
            <a:off x="3858105" y="2733630"/>
            <a:ext cx="2862469" cy="1211488"/>
          </a:xfrm>
          <a:prstGeom prst="bentConnector3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5972845-AD3F-49F5-9708-0BF37C15C81E}"/>
              </a:ext>
            </a:extLst>
          </p:cNvPr>
          <p:cNvCxnSpPr>
            <a:cxnSpLocks/>
          </p:cNvCxnSpPr>
          <p:nvPr/>
        </p:nvCxnSpPr>
        <p:spPr>
          <a:xfrm>
            <a:off x="3858106" y="4390835"/>
            <a:ext cx="2862469" cy="1211488"/>
          </a:xfrm>
          <a:prstGeom prst="bentConnector3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50CB9B-7580-4101-B85A-C41429B7FB46}"/>
              </a:ext>
            </a:extLst>
          </p:cNvPr>
          <p:cNvCxnSpPr>
            <a:cxnSpLocks/>
          </p:cNvCxnSpPr>
          <p:nvPr/>
        </p:nvCxnSpPr>
        <p:spPr>
          <a:xfrm flipV="1">
            <a:off x="4199216" y="2584175"/>
            <a:ext cx="2678662" cy="2999062"/>
          </a:xfrm>
          <a:prstGeom prst="straightConnector1">
            <a:avLst/>
          </a:prstGeom>
          <a:ln w="38100">
            <a:solidFill>
              <a:srgbClr val="3F8C9B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DFDF-171F-433A-98D5-C9FCDAAA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192750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GRATULÁLOK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 </a:t>
            </a:r>
            <a:b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</a:b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EZZEL A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 M</a:t>
            </a: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ÁSODIK FEJEZET VÉGÉHEZ ÉRTÉL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D0F5-1B98-475B-94DA-834E825C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8" y="2953394"/>
            <a:ext cx="2627243" cy="255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owchart: Punched Tape 4">
            <a:hlinkClick r:id="rId3" action="ppaction://hlinksldjump"/>
            <a:extLst>
              <a:ext uri="{FF2B5EF4-FFF2-40B4-BE49-F238E27FC236}">
                <a16:creationId xmlns:a16="http://schemas.microsoft.com/office/drawing/2014/main" id="{5C72D7B5-C066-4AD3-A660-A5EFF4E4F866}"/>
              </a:ext>
            </a:extLst>
          </p:cNvPr>
          <p:cNvSpPr/>
          <p:nvPr/>
        </p:nvSpPr>
        <p:spPr>
          <a:xfrm>
            <a:off x="357807" y="4846128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Z ANYAGHOZ</a:t>
            </a: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387074A8-5A41-42A5-B467-7434044AE27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7" name="Arrow: Curved Right 6">
            <a:hlinkClick r:id="rId5" action="ppaction://hlinksldjump"/>
            <a:extLst>
              <a:ext uri="{FF2B5EF4-FFF2-40B4-BE49-F238E27FC236}">
                <a16:creationId xmlns:a16="http://schemas.microsoft.com/office/drawing/2014/main" id="{A71743DA-62EC-4746-AD16-8D9085C7054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II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. FEJEZET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Flowchart: Punched Tape 7">
            <a:hlinkClick r:id="rId6" action="ppaction://hlinksldjump"/>
            <a:extLst>
              <a:ext uri="{FF2B5EF4-FFF2-40B4-BE49-F238E27FC236}">
                <a16:creationId xmlns:a16="http://schemas.microsoft.com/office/drawing/2014/main" id="{BFD16791-5F5F-4088-A5F2-E4C8AD0C62A2}"/>
              </a:ext>
            </a:extLst>
          </p:cNvPr>
          <p:cNvSpPr/>
          <p:nvPr/>
        </p:nvSpPr>
        <p:spPr>
          <a:xfrm>
            <a:off x="357807" y="5808417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KÉRDÉSEKHEZ</a:t>
            </a:r>
          </a:p>
        </p:txBody>
      </p:sp>
    </p:spTree>
    <p:extLst>
      <p:ext uri="{BB962C8B-B14F-4D97-AF65-F5344CB8AC3E}">
        <p14:creationId xmlns:p14="http://schemas.microsoft.com/office/powerpoint/2010/main" val="78873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3E13-9F94-4B6D-BA2A-4468B22C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III. HÁROMSZÖGRE VONATKOZÓ NEVEZETES TÉTELEK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0342-A760-4E4B-BB1D-0D1CAD19F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138530" cy="4351338"/>
              </a:xfrm>
            </p:spPr>
            <p:txBody>
              <a:bodyPr>
                <a:normAutofit/>
              </a:bodyPr>
              <a:lstStyle/>
              <a:p>
                <a:pPr>
                  <a:buFont typeface="Cambria Math" panose="02040503050406030204" pitchFamily="18" charset="0"/>
                  <a:buChar char="▲"/>
                </a:pPr>
                <a:r>
                  <a:rPr lang="hu-HU" sz="2000" dirty="0">
                    <a:latin typeface="+mj-lt"/>
                  </a:rPr>
                  <a:t> 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Thalész tétele</a:t>
                </a:r>
                <a:r>
                  <a:rPr lang="en-US" sz="2000" dirty="0">
                    <a:latin typeface="+mj-lt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	</a:t>
                </a:r>
                <a:r>
                  <a:rPr lang="hu-HU" sz="2000" dirty="0">
                    <a:latin typeface="+mj-lt"/>
                  </a:rPr>
                  <a:t>Egy</a:t>
                </a:r>
                <a:r>
                  <a:rPr lang="en-US" sz="2000" dirty="0">
                    <a:latin typeface="+mj-lt"/>
                  </a:rPr>
                  <a:t> h</a:t>
                </a:r>
                <a:r>
                  <a:rPr lang="hu-HU" sz="2000" dirty="0">
                    <a:latin typeface="+mj-lt"/>
                  </a:rPr>
                  <a:t>áromszög egyik oldalával párhuzamos egyenes a másik két oldalon arányos szakaszokat határoz meg.</a:t>
                </a: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	Ha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𝐷𝐵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hu-HU" sz="2000" dirty="0">
                  <a:latin typeface="+mj-lt"/>
                </a:endParaRPr>
              </a:p>
              <a:p>
                <a:pPr>
                  <a:buFont typeface="Cambria Math" panose="02040503050406030204" pitchFamily="18" charset="0"/>
                  <a:buChar char="▲"/>
                </a:pPr>
                <a:r>
                  <a:rPr lang="hu-HU" sz="2000" dirty="0">
                    <a:latin typeface="+mj-lt"/>
                  </a:rPr>
                  <a:t> 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Thalész tételének fordított tétele</a:t>
                </a:r>
                <a:r>
                  <a:rPr lang="en-US" sz="2000" dirty="0">
                    <a:latin typeface="+mj-lt"/>
                  </a:rPr>
                  <a:t>:</a:t>
                </a:r>
                <a:endParaRPr lang="en-US" sz="16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+mj-lt"/>
                  </a:rPr>
                  <a:t>	</a:t>
                </a:r>
                <a:r>
                  <a:rPr lang="ro-RO" sz="2000" dirty="0">
                    <a:latin typeface="+mj-lt"/>
                  </a:rPr>
                  <a:t>Ha egy egyenes a h</a:t>
                </a:r>
                <a:r>
                  <a:rPr lang="hu-HU" sz="2000" dirty="0">
                    <a:latin typeface="+mj-lt"/>
                  </a:rPr>
                  <a:t>áromszög két oldalán arányos szakaszokat határoz meg, akkor ez az egyenes párhuzamos a háromszög harmadik oldalával.</a:t>
                </a: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	Ha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ǁ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0342-A760-4E4B-BB1D-0D1CAD19F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138530" cy="4351338"/>
              </a:xfrm>
              <a:blipFill>
                <a:blip r:embed="rId2"/>
                <a:stretch>
                  <a:fillRect l="-1306" t="-15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0957A85-B5F0-4C55-BF5E-A100E48FC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28" y="3598838"/>
            <a:ext cx="3553769" cy="251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614B8-1015-4488-BB52-3A985321E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51" y="1027906"/>
            <a:ext cx="3696321" cy="257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ow: Curved Left 5">
            <a:hlinkClick r:id="rId5" action="ppaction://hlinksldjump"/>
            <a:extLst>
              <a:ext uri="{FF2B5EF4-FFF2-40B4-BE49-F238E27FC236}">
                <a16:creationId xmlns:a16="http://schemas.microsoft.com/office/drawing/2014/main" id="{2A9508E3-1A32-4764-9847-D4058624D9BD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Arrow: Curved Right 7">
            <a:hlinkClick r:id="rId6" action="ppaction://hlinksldjump"/>
            <a:extLst>
              <a:ext uri="{FF2B5EF4-FFF2-40B4-BE49-F238E27FC236}">
                <a16:creationId xmlns:a16="http://schemas.microsoft.com/office/drawing/2014/main" id="{F6B60139-F8F5-4859-83E3-D199830AAB00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9" name="Explosion: 8 Points 8">
            <a:hlinkClick r:id="rId7" action="ppaction://hlinksldjump"/>
            <a:extLst>
              <a:ext uri="{FF2B5EF4-FFF2-40B4-BE49-F238E27FC236}">
                <a16:creationId xmlns:a16="http://schemas.microsoft.com/office/drawing/2014/main" id="{9D3A471D-11EE-46BF-8FF9-89E7695472A1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6522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607A5-AAC5-45DF-9F86-0829DA6C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III. HÁROMSZÖGRE VONATKOZÓ NEVEZETES TÉTELEK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47C0E-7E7E-49F4-B176-58FDCBA04D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00" y="1934817"/>
                <a:ext cx="4333461" cy="3803374"/>
              </a:xfrm>
            </p:spPr>
            <p:txBody>
              <a:bodyPr>
                <a:normAutofit/>
              </a:bodyPr>
              <a:lstStyle/>
              <a:p>
                <a:pPr>
                  <a:buFont typeface="Cambria Math" panose="02040503050406030204" pitchFamily="18" charset="0"/>
                  <a:buChar char="▲"/>
                </a:pPr>
                <a:r>
                  <a:rPr lang="en-US" sz="2000" dirty="0">
                    <a:latin typeface="+mj-lt"/>
                  </a:rPr>
                  <a:t> A </a:t>
                </a:r>
                <a:r>
                  <a:rPr lang="en-US" sz="2000" dirty="0" err="1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hasonl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óság alaptétele</a:t>
                </a:r>
                <a:r>
                  <a:rPr lang="en-US" sz="2000" dirty="0">
                    <a:latin typeface="+mj-lt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	A h</a:t>
                </a:r>
                <a:r>
                  <a:rPr lang="hu-HU" sz="2000" dirty="0">
                    <a:latin typeface="+mj-lt"/>
                  </a:rPr>
                  <a:t>áromszög egyik oldalával párhuzamosan húzott egyenes a háromszög másik két oldalával az eredeti háromszöghöz hasonló háromszöget alkot.</a:t>
                </a: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	Két háromszög hasonló, ha szögei páronként kongruensek, oldalai pedig arányosak.</a:t>
                </a:r>
              </a:p>
              <a:p>
                <a:pPr marL="0" indent="0">
                  <a:buNone/>
                </a:pPr>
                <a:endParaRPr lang="hu-HU" sz="20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         Ha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 ǁ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⇒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𝐴𝐷𝐸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 ∼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△.</m:t>
                    </m:r>
                  </m:oMath>
                </a14:m>
                <a:r>
                  <a:rPr lang="hu-HU" sz="20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B47C0E-7E7E-49F4-B176-58FDCBA04D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0" y="1934817"/>
                <a:ext cx="4333461" cy="3803374"/>
              </a:xfrm>
              <a:blipFill>
                <a:blip r:embed="rId2"/>
                <a:stretch>
                  <a:fillRect l="-1406" t="-1763" r="-225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49A049-694D-48A7-A53F-BB9878F10CF1}"/>
                  </a:ext>
                </a:extLst>
              </p:cNvPr>
              <p:cNvSpPr txBox="1"/>
              <p:nvPr/>
            </p:nvSpPr>
            <p:spPr>
              <a:xfrm>
                <a:off x="2036704" y="4676555"/>
                <a:ext cx="4585252" cy="176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𝐴𝐷𝐸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△ ∼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△, 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h𝑎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𝐴𝐷𝐸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⦛ ≡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⦛ </m:t>
                      </m:r>
                    </m:oMath>
                  </m:oMathPara>
                </a14:m>
                <a:endParaRPr lang="hu-HU" sz="2000" b="0" i="1" dirty="0">
                  <a:ea typeface="Cambria Math" panose="02040503050406030204" pitchFamily="18" charset="0"/>
                </a:endParaRPr>
              </a:p>
              <a:p>
                <a:r>
                  <a:rPr lang="hu-HU" sz="2000" i="1" dirty="0"/>
                  <a:t>		            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𝐴𝐸𝐷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⦛ ≡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⦛</m:t>
                    </m:r>
                  </m:oMath>
                </a14:m>
                <a:endParaRPr lang="hu-HU" sz="2000" i="1" dirty="0"/>
              </a:p>
              <a:p>
                <a:r>
                  <a:rPr lang="hu-HU" sz="2000" i="1" dirty="0"/>
                  <a:t>		            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⦛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hu-HU" sz="2000" b="0" i="1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hu-HU" sz="2000" i="1" dirty="0">
                    <a:latin typeface="+mj-lt"/>
                  </a:rPr>
                  <a:t>                           és</a:t>
                </a:r>
                <a:r>
                  <a:rPr lang="hu-HU" sz="2000" i="1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i="1" dirty="0"/>
              </a:p>
              <a:p>
                <a:r>
                  <a:rPr lang="en-US" sz="2000" i="1" dirty="0">
                    <a:latin typeface="+mj-lt"/>
                  </a:rPr>
                  <a:t>(k-</a:t>
                </a:r>
                <a:r>
                  <a:rPr lang="hu-HU" sz="2000" i="1" dirty="0">
                    <a:latin typeface="+mj-lt"/>
                  </a:rPr>
                  <a:t>az arányok értéke.</a:t>
                </a:r>
                <a:r>
                  <a:rPr lang="en-US" sz="2000" i="1" dirty="0">
                    <a:latin typeface="+mj-lt"/>
                  </a:rPr>
                  <a:t>)</a:t>
                </a:r>
                <a:r>
                  <a:rPr lang="hu-HU" sz="2000" i="1" dirty="0">
                    <a:latin typeface="+mj-lt"/>
                  </a:rPr>
                  <a:t>            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49A049-694D-48A7-A53F-BB9878F10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704" y="4676555"/>
                <a:ext cx="4585252" cy="1762470"/>
              </a:xfrm>
              <a:prstGeom prst="rect">
                <a:avLst/>
              </a:prstGeom>
              <a:blipFill>
                <a:blip r:embed="rId3"/>
                <a:stretch>
                  <a:fillRect l="-1330" b="-51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F7A8D29-237C-411E-8904-98864CDE2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77" y="1934817"/>
            <a:ext cx="3321306" cy="235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urved Left 6">
            <a:hlinkClick r:id="rId5" action="ppaction://hlinksldjump"/>
            <a:extLst>
              <a:ext uri="{FF2B5EF4-FFF2-40B4-BE49-F238E27FC236}">
                <a16:creationId xmlns:a16="http://schemas.microsoft.com/office/drawing/2014/main" id="{91CC9291-717F-4D2A-9047-EA718A4540D5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Arrow: Curved Right 7">
            <a:hlinkClick r:id="rId6" action="ppaction://hlinksldjump"/>
            <a:extLst>
              <a:ext uri="{FF2B5EF4-FFF2-40B4-BE49-F238E27FC236}">
                <a16:creationId xmlns:a16="http://schemas.microsoft.com/office/drawing/2014/main" id="{ED91E4CA-1BCA-46B9-A4AC-5ECBBD0F8CA1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9" name="Explosion: 8 Points 8">
            <a:hlinkClick r:id="rId7" action="ppaction://hlinksldjump"/>
            <a:extLst>
              <a:ext uri="{FF2B5EF4-FFF2-40B4-BE49-F238E27FC236}">
                <a16:creationId xmlns:a16="http://schemas.microsoft.com/office/drawing/2014/main" id="{3C769ABD-8687-41FC-814C-5AD5EF181E4A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9215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5E92-7970-42CC-B99C-F9D47506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I. A HÁROMSZÖGEK OSZTÁLYOZÁSA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B142-8695-4819-903A-38277BB1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1846"/>
            <a:ext cx="10515600" cy="261659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	</a:t>
            </a:r>
            <a:r>
              <a:rPr lang="hu-HU" sz="2400" dirty="0">
                <a:latin typeface="+mj-lt"/>
              </a:rPr>
              <a:t>A geometriában a háromszög olyan sokszög, amelynek három oldala, másként fogalmazva három csúcsa van.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	A háromszöget </a:t>
            </a:r>
            <a:r>
              <a:rPr lang="hu-HU" sz="2400" b="1" dirty="0">
                <a:solidFill>
                  <a:srgbClr val="BC4864"/>
                </a:solidFill>
                <a:latin typeface="+mj-lt"/>
              </a:rPr>
              <a:t>szögei</a:t>
            </a:r>
            <a:r>
              <a:rPr lang="hu-HU" sz="2400" dirty="0">
                <a:latin typeface="+mj-lt"/>
              </a:rPr>
              <a:t> szerint és </a:t>
            </a:r>
            <a:r>
              <a:rPr lang="hu-HU" sz="2400" b="1" dirty="0">
                <a:solidFill>
                  <a:srgbClr val="BC4864"/>
                </a:solidFill>
                <a:latin typeface="+mj-lt"/>
              </a:rPr>
              <a:t>oldalai</a:t>
            </a:r>
            <a:r>
              <a:rPr lang="hu-HU" sz="2400" dirty="0">
                <a:latin typeface="+mj-lt"/>
              </a:rPr>
              <a:t> szerint osztályozzuk.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	Szögei szerint lehet</a:t>
            </a:r>
            <a:r>
              <a:rPr lang="en-US" sz="2400" dirty="0">
                <a:latin typeface="+mj-lt"/>
              </a:rPr>
              <a:t>: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hegyesszögű</a:t>
            </a:r>
            <a:r>
              <a:rPr lang="hu-HU" sz="2400" dirty="0">
                <a:latin typeface="+mj-lt"/>
              </a:rPr>
              <a:t>-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derékszögű</a:t>
            </a:r>
            <a:r>
              <a:rPr lang="hu-HU" sz="2400" dirty="0">
                <a:latin typeface="+mj-lt"/>
              </a:rPr>
              <a:t>- és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tompaszögű</a:t>
            </a:r>
            <a:r>
              <a:rPr lang="hu-HU" sz="2400" dirty="0">
                <a:latin typeface="+mj-lt"/>
              </a:rPr>
              <a:t> háromszög.</a:t>
            </a:r>
          </a:p>
          <a:p>
            <a:pPr marL="0" indent="0">
              <a:buNone/>
            </a:pPr>
            <a:r>
              <a:rPr lang="hu-HU" sz="2400" dirty="0">
                <a:latin typeface="+mj-lt"/>
              </a:rPr>
              <a:t>	Oldalai szerinte lehet</a:t>
            </a:r>
            <a:r>
              <a:rPr lang="en-US" sz="2400" dirty="0">
                <a:latin typeface="+mj-lt"/>
              </a:rPr>
              <a:t>: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általános</a:t>
            </a:r>
            <a:r>
              <a:rPr lang="hu-HU" sz="2400" dirty="0">
                <a:latin typeface="+mj-lt"/>
              </a:rPr>
              <a:t>-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egyenlő szárú</a:t>
            </a:r>
            <a:r>
              <a:rPr lang="hu-HU" sz="2400" dirty="0">
                <a:latin typeface="+mj-lt"/>
              </a:rPr>
              <a:t>- és </a:t>
            </a:r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egyenlő oldalú</a:t>
            </a:r>
            <a:r>
              <a:rPr lang="hu-HU" sz="2400" dirty="0">
                <a:latin typeface="+mj-lt"/>
              </a:rPr>
              <a:t> háromszög.</a:t>
            </a:r>
            <a:r>
              <a:rPr lang="en-US" sz="2400" dirty="0">
                <a:latin typeface="+mj-lt"/>
              </a:rPr>
              <a:t> </a:t>
            </a:r>
            <a:endParaRPr lang="hu-HU" sz="2400" dirty="0">
              <a:latin typeface="+mj-lt"/>
            </a:endParaRPr>
          </a:p>
        </p:txBody>
      </p:sp>
      <p:sp>
        <p:nvSpPr>
          <p:cNvPr id="5" name="Arrow: Curved Right 4">
            <a:hlinkClick r:id="rId2" action="ppaction://hlinksldjump"/>
            <a:extLst>
              <a:ext uri="{FF2B5EF4-FFF2-40B4-BE49-F238E27FC236}">
                <a16:creationId xmlns:a16="http://schemas.microsoft.com/office/drawing/2014/main" id="{97D50C8C-BFC0-404B-9E62-EF833D64A77A}"/>
              </a:ext>
            </a:extLst>
          </p:cNvPr>
          <p:cNvSpPr/>
          <p:nvPr/>
        </p:nvSpPr>
        <p:spPr>
          <a:xfrm>
            <a:off x="10567360" y="5732184"/>
            <a:ext cx="1406769" cy="1053548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6" name="Arrow: Curved Left 5">
            <a:hlinkClick r:id="rId3" action="ppaction://hlinksldjump"/>
            <a:extLst>
              <a:ext uri="{FF2B5EF4-FFF2-40B4-BE49-F238E27FC236}">
                <a16:creationId xmlns:a16="http://schemas.microsoft.com/office/drawing/2014/main" id="{C8AE91C8-BC09-4E0E-9E23-438032183E03}"/>
              </a:ext>
            </a:extLst>
          </p:cNvPr>
          <p:cNvSpPr/>
          <p:nvPr/>
        </p:nvSpPr>
        <p:spPr>
          <a:xfrm>
            <a:off x="217871" y="5849595"/>
            <a:ext cx="1406769" cy="936137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7" name="Explosion: 8 Points 6">
            <a:hlinkClick r:id="rId4" action="ppaction://hlinksldjump"/>
            <a:extLst>
              <a:ext uri="{FF2B5EF4-FFF2-40B4-BE49-F238E27FC236}">
                <a16:creationId xmlns:a16="http://schemas.microsoft.com/office/drawing/2014/main" id="{7B55F1F6-ED1E-4262-83FB-6C72191C52FF}"/>
              </a:ext>
            </a:extLst>
          </p:cNvPr>
          <p:cNvSpPr/>
          <p:nvPr/>
        </p:nvSpPr>
        <p:spPr>
          <a:xfrm>
            <a:off x="11075830" y="38519"/>
            <a:ext cx="996900" cy="883512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58435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0A1C-F953-4629-9BD8-75BEFB26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III. HÁROMSZÖGRE VONATKOZÓ NEVEZETES TÉTELEK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203D76-53CF-4893-A957-06342A82FA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9263" y="1690688"/>
                <a:ext cx="4104860" cy="2218703"/>
              </a:xfrm>
            </p:spPr>
            <p:txBody>
              <a:bodyPr/>
              <a:lstStyle/>
              <a:p>
                <a:pPr>
                  <a:buFont typeface="Cambria Math" panose="02040503050406030204" pitchFamily="18" charset="0"/>
                  <a:buChar char="▲"/>
                </a:pPr>
                <a:r>
                  <a:rPr lang="hu-HU" dirty="0"/>
                  <a:t> </a:t>
                </a:r>
                <a:r>
                  <a:rPr lang="hu-HU" sz="2000" dirty="0">
                    <a:latin typeface="+mj-lt"/>
                  </a:rPr>
                  <a:t>A 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magasság tétele</a:t>
                </a:r>
                <a:r>
                  <a:rPr lang="en-US" sz="2000" dirty="0">
                    <a:latin typeface="+mj-lt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	</a:t>
                </a:r>
                <a:r>
                  <a:rPr lang="hu-HU" sz="2000" dirty="0">
                    <a:latin typeface="+mj-lt"/>
                  </a:rPr>
                  <a:t>A derékszögű háromszög átfogójához tartozó magasság mértani középarányosa a befogók átfogóra eső vetületének.</a:t>
                </a: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  <m:sup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𝐷𝐶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203D76-53CF-4893-A957-06342A82F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9263" y="1690688"/>
                <a:ext cx="4104860" cy="2218703"/>
              </a:xfrm>
              <a:blipFill>
                <a:blip r:embed="rId2"/>
                <a:stretch>
                  <a:fillRect l="-2819" t="-4670" r="-178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33A24E-D79D-4CF5-8F59-FA4F602E909B}"/>
                  </a:ext>
                </a:extLst>
              </p:cNvPr>
              <p:cNvSpPr txBox="1"/>
              <p:nvPr/>
            </p:nvSpPr>
            <p:spPr>
              <a:xfrm>
                <a:off x="6374292" y="1690688"/>
                <a:ext cx="4316898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ambria Math" panose="02040503050406030204" pitchFamily="18" charset="0"/>
                  <a:buChar char="▲"/>
                </a:pPr>
                <a:r>
                  <a:rPr lang="hu-HU" sz="2000" dirty="0">
                    <a:latin typeface="+mj-lt"/>
                  </a:rPr>
                  <a:t>A 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befogó tétele</a:t>
                </a:r>
                <a:r>
                  <a:rPr lang="en-US" sz="2000" dirty="0">
                    <a:latin typeface="+mj-lt"/>
                  </a:rPr>
                  <a:t>:</a:t>
                </a:r>
              </a:p>
              <a:p>
                <a:r>
                  <a:rPr lang="en-US" sz="2000" dirty="0">
                    <a:latin typeface="+mj-lt"/>
                  </a:rPr>
                  <a:t>	A der</a:t>
                </a:r>
                <a:r>
                  <a:rPr lang="hu-HU" sz="2000" dirty="0">
                    <a:latin typeface="+mj-lt"/>
                  </a:rPr>
                  <a:t>ékszögű háromszögben bármely befogó mértani középarányos az átfogó és az illető befogónak az átfogóra eső vetülete között.</a:t>
                </a:r>
              </a:p>
              <a:p>
                <a:endParaRPr lang="hu-HU" sz="2000" dirty="0">
                  <a:latin typeface="+mj-lt"/>
                </a:endParaRPr>
              </a:p>
              <a:p>
                <a:r>
                  <a:rPr lang="hu-HU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hu-HU" sz="2000" dirty="0"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</a:rPr>
                  <a:t>  </a:t>
                </a:r>
              </a:p>
              <a:p>
                <a:r>
                  <a:rPr lang="hu-HU" sz="2000" dirty="0">
                    <a:latin typeface="+mj-lt"/>
                  </a:rPr>
                  <a:t>és </a:t>
                </a: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·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i="1" dirty="0">
                    <a:latin typeface="+mj-lt"/>
                  </a:rPr>
                  <a:t> </a:t>
                </a:r>
                <a:endParaRPr lang="hu-HU" sz="20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33A24E-D79D-4CF5-8F59-FA4F602E9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92" y="1690688"/>
                <a:ext cx="4316898" cy="2862322"/>
              </a:xfrm>
              <a:prstGeom prst="rect">
                <a:avLst/>
              </a:prstGeom>
              <a:blipFill>
                <a:blip r:embed="rId3"/>
                <a:stretch>
                  <a:fillRect l="-1554" t="-127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3C481EF-B210-4D8E-807E-59F696F80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3775345"/>
            <a:ext cx="3487956" cy="202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2A976-2453-4229-AA54-1CAF5E36B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35" y="4786511"/>
            <a:ext cx="3081682" cy="200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rrow: Curved Left 7">
            <a:hlinkClick r:id="rId6" action="ppaction://hlinksldjump"/>
            <a:extLst>
              <a:ext uri="{FF2B5EF4-FFF2-40B4-BE49-F238E27FC236}">
                <a16:creationId xmlns:a16="http://schemas.microsoft.com/office/drawing/2014/main" id="{38BE0894-4C77-42A4-B781-161A57B4FBD8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0" name="Arrow: Curved Right 9">
            <a:hlinkClick r:id="rId7" action="ppaction://hlinksldjump"/>
            <a:extLst>
              <a:ext uri="{FF2B5EF4-FFF2-40B4-BE49-F238E27FC236}">
                <a16:creationId xmlns:a16="http://schemas.microsoft.com/office/drawing/2014/main" id="{5C56F203-236D-47EA-980E-EEDDBDBDBB80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11" name="Explosion: 8 Points 10">
            <a:hlinkClick r:id="rId8" action="ppaction://hlinksldjump"/>
            <a:extLst>
              <a:ext uri="{FF2B5EF4-FFF2-40B4-BE49-F238E27FC236}">
                <a16:creationId xmlns:a16="http://schemas.microsoft.com/office/drawing/2014/main" id="{216DE1D0-072E-4DF6-96C7-82CF13534D98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24017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F1CB-409A-457F-9DC6-9B34B150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III. HÁROMSZÖGRE VONATKOZÓ NEVEZETES TÉTELEK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F378008-FF70-43C8-BF0B-FAE3CBC3E09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2892149"/>
              </a:xfrm>
            </p:spPr>
            <p:txBody>
              <a:bodyPr>
                <a:normAutofit/>
              </a:bodyPr>
              <a:lstStyle/>
              <a:p>
                <a:pPr>
                  <a:buFont typeface="Cambria Math" panose="02040503050406030204" pitchFamily="18" charset="0"/>
                  <a:buChar char="▲"/>
                </a:pPr>
                <a:r>
                  <a:rPr lang="hu-HU" sz="2000" dirty="0">
                    <a:latin typeface="+mj-lt"/>
                  </a:rPr>
                  <a:t> </a:t>
                </a:r>
                <a:r>
                  <a:rPr lang="hu-HU" sz="2000" dirty="0">
                    <a:solidFill>
                      <a:srgbClr val="BC48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Pitagorasz tétele</a:t>
                </a:r>
                <a:r>
                  <a:rPr lang="en-US" sz="2000" dirty="0">
                    <a:latin typeface="+mj-lt"/>
                  </a:rPr>
                  <a:t>: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	B</a:t>
                </a:r>
                <a:r>
                  <a:rPr lang="hu-HU" sz="2000" dirty="0">
                    <a:latin typeface="+mj-lt"/>
                  </a:rPr>
                  <a:t>ármely derékszögű háromszögben az átfogó négyzete egyenlő a két befogó négyzetének összegével. </a:t>
                </a:r>
              </a:p>
              <a:p>
                <a:pPr marL="0" indent="0">
                  <a:buNone/>
                </a:pPr>
                <a:endParaRPr lang="hu-HU" sz="2000" dirty="0">
                  <a:latin typeface="+mj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pt-BR" sz="2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pt-BR" sz="2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pt-BR" sz="2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u-HU" sz="20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vagy</a:t>
                </a:r>
              </a:p>
              <a:p>
                <a:pPr marL="0" indent="0">
                  <a:buNone/>
                </a:pPr>
                <a:r>
                  <a:rPr lang="hu-HU" sz="2000" dirty="0">
                    <a:latin typeface="+mj-lt"/>
                  </a:rPr>
                  <a:t>	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sz="20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pt-BR" sz="2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F378008-FF70-43C8-BF0B-FAE3CBC3E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2892149"/>
              </a:xfrm>
              <a:blipFill>
                <a:blip r:embed="rId2"/>
                <a:stretch>
                  <a:fillRect l="-1294" t="-231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55860A-D1D7-49FC-AFD6-B00C7AF7A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725958"/>
          </a:xfrm>
        </p:spPr>
        <p:txBody>
          <a:bodyPr>
            <a:normAutofit/>
          </a:bodyPr>
          <a:lstStyle/>
          <a:p>
            <a:pPr>
              <a:buFont typeface="Cambria Math" panose="02040503050406030204" pitchFamily="18" charset="0"/>
              <a:buChar char="▲"/>
            </a:pPr>
            <a:r>
              <a:rPr lang="hu-HU" sz="2000" dirty="0">
                <a:latin typeface="+mj-lt"/>
              </a:rPr>
              <a:t> </a:t>
            </a:r>
            <a:r>
              <a:rPr lang="hu-HU" sz="2000" dirty="0">
                <a:solidFill>
                  <a:srgbClr val="BC4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Pitagorasz tételének fordított tétele</a:t>
            </a:r>
            <a:r>
              <a:rPr lang="en-US" sz="2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+mj-lt"/>
              </a:rPr>
              <a:t>	Ha </a:t>
            </a:r>
            <a:r>
              <a:rPr lang="hu-HU" sz="2000" dirty="0">
                <a:latin typeface="+mj-lt"/>
              </a:rPr>
              <a:t>egy háromszögben a leghosszabb oldal négyzete egyenlő a másik két oldal négyzetének összegével, akkor a háromszög derékszögű.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C0D4DA-A13D-4265-9CCB-4F668FA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35" y="3743186"/>
            <a:ext cx="3703388" cy="2517431"/>
          </a:xfrm>
          <a:prstGeom prst="rect">
            <a:avLst/>
          </a:prstGeom>
        </p:spPr>
      </p:pic>
      <p:sp>
        <p:nvSpPr>
          <p:cNvPr id="6" name="Arrow: Curved Left 5">
            <a:hlinkClick r:id="rId4" action="ppaction://hlinksldjump"/>
            <a:extLst>
              <a:ext uri="{FF2B5EF4-FFF2-40B4-BE49-F238E27FC236}">
                <a16:creationId xmlns:a16="http://schemas.microsoft.com/office/drawing/2014/main" id="{A61F04D1-01B2-4DCC-AB2E-A1A8F1900F0B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7" name="Arrow: Curved Right 6">
            <a:hlinkClick r:id="rId5" action="ppaction://hlinksldjump"/>
            <a:extLst>
              <a:ext uri="{FF2B5EF4-FFF2-40B4-BE49-F238E27FC236}">
                <a16:creationId xmlns:a16="http://schemas.microsoft.com/office/drawing/2014/main" id="{E7907CDD-469A-408D-9CCF-DEF43E97CBAB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8" name="Explosion: 8 Points 7">
            <a:hlinkClick r:id="rId6" action="ppaction://hlinksldjump"/>
            <a:extLst>
              <a:ext uri="{FF2B5EF4-FFF2-40B4-BE49-F238E27FC236}">
                <a16:creationId xmlns:a16="http://schemas.microsoft.com/office/drawing/2014/main" id="{3117C5ED-CB92-47C3-A65F-BEB376944C22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46293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34F0-5D42-4D1D-9244-0764C34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4994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283D4-AC5E-4E87-A940-997FA0F3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0120"/>
            <a:ext cx="10512424" cy="556402"/>
          </a:xfrm>
        </p:spPr>
        <p:txBody>
          <a:bodyPr>
            <a:normAutofit/>
          </a:bodyPr>
          <a:lstStyle/>
          <a:p>
            <a:r>
              <a:rPr lang="ro-RO" sz="2800" b="0" dirty="0"/>
              <a:t>I. </a:t>
            </a:r>
            <a:r>
              <a:rPr lang="hu-HU" sz="2800" b="0" dirty="0"/>
              <a:t>Párosítsd a tételek nevét a neki megfelelő tétellel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30D8EB-6709-4B83-A234-E768B5C8A024}"/>
              </a:ext>
            </a:extLst>
          </p:cNvPr>
          <p:cNvSpPr/>
          <p:nvPr/>
        </p:nvSpPr>
        <p:spPr>
          <a:xfrm>
            <a:off x="337932" y="2597357"/>
            <a:ext cx="2179981" cy="556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THAL</a:t>
            </a:r>
            <a:r>
              <a:rPr lang="hu-HU" sz="2400" b="1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ÉSZ TÉTELE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03BAA2-38B3-4F92-AFE7-5BE7645E7949}"/>
              </a:ext>
            </a:extLst>
          </p:cNvPr>
          <p:cNvSpPr/>
          <p:nvPr/>
        </p:nvSpPr>
        <p:spPr>
          <a:xfrm>
            <a:off x="-19877" y="3493887"/>
            <a:ext cx="3167270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2.</a:t>
            </a:r>
            <a:r>
              <a:rPr lang="hu-HU" b="1" dirty="0">
                <a:solidFill>
                  <a:schemeClr val="tx1"/>
                </a:solidFill>
              </a:rPr>
              <a:t> A HASONLÓSÁG ALAPTÉTELE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A169E2-7638-4FC8-B846-5F3D59AFA24C}"/>
              </a:ext>
            </a:extLst>
          </p:cNvPr>
          <p:cNvSpPr/>
          <p:nvPr/>
        </p:nvSpPr>
        <p:spPr>
          <a:xfrm>
            <a:off x="540027" y="4304948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3.</a:t>
            </a:r>
            <a:r>
              <a:rPr lang="hu-HU" b="1" dirty="0">
                <a:solidFill>
                  <a:schemeClr val="tx1"/>
                </a:solidFill>
              </a:rPr>
              <a:t> PITAGORASZ TÉTELE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962D1-ECB4-4CDB-B3BF-48E5629B6BB3}"/>
              </a:ext>
            </a:extLst>
          </p:cNvPr>
          <p:cNvSpPr/>
          <p:nvPr/>
        </p:nvSpPr>
        <p:spPr>
          <a:xfrm>
            <a:off x="546652" y="5201478"/>
            <a:ext cx="255104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4.</a:t>
            </a:r>
            <a:r>
              <a:rPr lang="hu-HU" b="1" dirty="0">
                <a:solidFill>
                  <a:schemeClr val="tx1"/>
                </a:solidFill>
              </a:rPr>
              <a:t> A MAGASSÁG TÉTELE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5B7067-847F-421E-845D-1241F0FCED49}"/>
              </a:ext>
            </a:extLst>
          </p:cNvPr>
          <p:cNvSpPr/>
          <p:nvPr/>
        </p:nvSpPr>
        <p:spPr>
          <a:xfrm>
            <a:off x="5350565" y="1656522"/>
            <a:ext cx="4890052" cy="988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hu-HU" dirty="0">
                <a:solidFill>
                  <a:schemeClr val="tx1"/>
                </a:solidFill>
              </a:rPr>
              <a:t>ármely derékszögű háromszögben az átfogó négyzete egyenlő a két befogó négyzetének összegével. </a:t>
            </a:r>
          </a:p>
        </p:txBody>
      </p:sp>
      <p:sp>
        <p:nvSpPr>
          <p:cNvPr id="20" name="Rectangle: Rounded Corners 19">
            <a:hlinkClick r:id="rId2" action="ppaction://hlinksldjump"/>
            <a:extLst>
              <a:ext uri="{FF2B5EF4-FFF2-40B4-BE49-F238E27FC236}">
                <a16:creationId xmlns:a16="http://schemas.microsoft.com/office/drawing/2014/main" id="{5D9EA5D2-BC5A-4216-B10A-04C0D30D0FB7}"/>
              </a:ext>
            </a:extLst>
          </p:cNvPr>
          <p:cNvSpPr/>
          <p:nvPr/>
        </p:nvSpPr>
        <p:spPr>
          <a:xfrm>
            <a:off x="5350565" y="2711892"/>
            <a:ext cx="4767469" cy="100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dirty="0">
                <a:solidFill>
                  <a:schemeClr val="tx1"/>
                </a:solidFill>
              </a:rPr>
              <a:t> Egy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hu-HU" dirty="0">
                <a:solidFill>
                  <a:schemeClr val="tx1"/>
                </a:solidFill>
              </a:rPr>
              <a:t>áromszög egyik oldalával párhuzamos egyenes a másik két oldalon arányos szakaszokat határoz meg.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DAEBD5-B5F4-4413-9B1E-FB84F0425F07}"/>
              </a:ext>
            </a:extLst>
          </p:cNvPr>
          <p:cNvSpPr/>
          <p:nvPr/>
        </p:nvSpPr>
        <p:spPr>
          <a:xfrm>
            <a:off x="5350565" y="3813411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dirty="0">
                <a:solidFill>
                  <a:schemeClr val="tx1"/>
                </a:solidFill>
              </a:rPr>
              <a:t> A derékszögű háromszög átfogójához tartozó magasság mértani középarányosa a befogók átfogóra eső vetületének.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8DAF9F-5E91-49D0-8182-DFCBEFDB0686}"/>
              </a:ext>
            </a:extLst>
          </p:cNvPr>
          <p:cNvSpPr/>
          <p:nvPr/>
        </p:nvSpPr>
        <p:spPr>
          <a:xfrm>
            <a:off x="5350565" y="5043455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d.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h</a:t>
            </a:r>
            <a:r>
              <a:rPr lang="hu-HU" dirty="0">
                <a:solidFill>
                  <a:schemeClr val="tx1"/>
                </a:solidFill>
              </a:rPr>
              <a:t>áromszög egyik oldalával párhuzamosan húzott egyenes a háromszög másik két oldalával az eredeti háromszöghöz hasonló háromszöget alkot.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Explosion: 8 Points 22">
            <a:hlinkClick r:id="rId3" action="ppaction://hlinksldjump"/>
            <a:extLst>
              <a:ext uri="{FF2B5EF4-FFF2-40B4-BE49-F238E27FC236}">
                <a16:creationId xmlns:a16="http://schemas.microsoft.com/office/drawing/2014/main" id="{0283C8AD-93D2-4574-94CE-F5B39F12EEC3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9EDA2051-B506-40A6-BBDE-A0CFF7E40013}"/>
              </a:ext>
            </a:extLst>
          </p:cNvPr>
          <p:cNvSpPr/>
          <p:nvPr/>
        </p:nvSpPr>
        <p:spPr>
          <a:xfrm>
            <a:off x="10405475" y="4048949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F2BE251D-CCC4-4FE6-BA80-A1B4F0D15974}"/>
              </a:ext>
            </a:extLst>
          </p:cNvPr>
          <p:cNvSpPr/>
          <p:nvPr/>
        </p:nvSpPr>
        <p:spPr>
          <a:xfrm>
            <a:off x="10405476" y="5224770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8" name="&quot;Not Allowed&quot; Symbol 27">
            <a:extLst>
              <a:ext uri="{FF2B5EF4-FFF2-40B4-BE49-F238E27FC236}">
                <a16:creationId xmlns:a16="http://schemas.microsoft.com/office/drawing/2014/main" id="{2428C90D-99D4-4D33-959C-B6BE1CDE4807}"/>
              </a:ext>
            </a:extLst>
          </p:cNvPr>
          <p:cNvSpPr/>
          <p:nvPr/>
        </p:nvSpPr>
        <p:spPr>
          <a:xfrm>
            <a:off x="10405477" y="1871814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42056E-4F2F-412E-9FE7-9C94804EF601}"/>
              </a:ext>
            </a:extLst>
          </p:cNvPr>
          <p:cNvCxnSpPr>
            <a:cxnSpLocks/>
          </p:cNvCxnSpPr>
          <p:nvPr/>
        </p:nvCxnSpPr>
        <p:spPr>
          <a:xfrm>
            <a:off x="2862470" y="2875558"/>
            <a:ext cx="2610678" cy="278201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3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34F0-5D42-4D1D-9244-0764C34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4994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283D4-AC5E-4E87-A940-997FA0F3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0120"/>
            <a:ext cx="10512424" cy="556402"/>
          </a:xfrm>
        </p:spPr>
        <p:txBody>
          <a:bodyPr>
            <a:normAutofit/>
          </a:bodyPr>
          <a:lstStyle/>
          <a:p>
            <a:r>
              <a:rPr lang="ro-RO" sz="2800" b="0" dirty="0"/>
              <a:t>I. </a:t>
            </a:r>
            <a:r>
              <a:rPr lang="hu-HU" sz="2800" b="0" dirty="0"/>
              <a:t>Párosítsd a tételek nevét a neki megfelelő tétellel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30D8EB-6709-4B83-A234-E768B5C8A024}"/>
              </a:ext>
            </a:extLst>
          </p:cNvPr>
          <p:cNvSpPr/>
          <p:nvPr/>
        </p:nvSpPr>
        <p:spPr>
          <a:xfrm>
            <a:off x="337931" y="2597357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8C9B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THAL</a:t>
            </a:r>
            <a:r>
              <a:rPr lang="hu-HU" b="1" dirty="0">
                <a:solidFill>
                  <a:schemeClr val="tx1"/>
                </a:solidFill>
              </a:rPr>
              <a:t>ÉSZ TÉTELE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03BAA2-38B3-4F92-AFE7-5BE7645E7949}"/>
              </a:ext>
            </a:extLst>
          </p:cNvPr>
          <p:cNvSpPr/>
          <p:nvPr/>
        </p:nvSpPr>
        <p:spPr>
          <a:xfrm>
            <a:off x="265043" y="3493887"/>
            <a:ext cx="2597427" cy="556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F8C9B"/>
                </a:solidFill>
              </a:rPr>
              <a:t>2. A HASONLÓSÁG ALAPTÉTELE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A169E2-7638-4FC8-B846-5F3D59AFA24C}"/>
              </a:ext>
            </a:extLst>
          </p:cNvPr>
          <p:cNvSpPr/>
          <p:nvPr/>
        </p:nvSpPr>
        <p:spPr>
          <a:xfrm>
            <a:off x="540027" y="4304948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3.</a:t>
            </a:r>
            <a:r>
              <a:rPr lang="hu-HU" b="1" dirty="0">
                <a:solidFill>
                  <a:schemeClr val="tx1"/>
                </a:solidFill>
              </a:rPr>
              <a:t> PITAGORASZ TÉTELE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962D1-ECB4-4CDB-B3BF-48E5629B6BB3}"/>
              </a:ext>
            </a:extLst>
          </p:cNvPr>
          <p:cNvSpPr/>
          <p:nvPr/>
        </p:nvSpPr>
        <p:spPr>
          <a:xfrm>
            <a:off x="546652" y="5201478"/>
            <a:ext cx="255104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4.</a:t>
            </a:r>
            <a:r>
              <a:rPr lang="hu-HU" b="1" dirty="0">
                <a:solidFill>
                  <a:schemeClr val="tx1"/>
                </a:solidFill>
              </a:rPr>
              <a:t> A MAGASSÁG TÉTELE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5B7067-847F-421E-845D-1241F0FCED49}"/>
              </a:ext>
            </a:extLst>
          </p:cNvPr>
          <p:cNvSpPr/>
          <p:nvPr/>
        </p:nvSpPr>
        <p:spPr>
          <a:xfrm>
            <a:off x="5350565" y="1656522"/>
            <a:ext cx="4890052" cy="988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hu-HU" dirty="0">
                <a:solidFill>
                  <a:schemeClr val="tx1"/>
                </a:solidFill>
              </a:rPr>
              <a:t>ármely derékszögű háromszögben az átfogó négyzete egyenlő a két befogó négyzetének összegével.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9EA5D2-BC5A-4216-B10A-04C0D30D0FB7}"/>
              </a:ext>
            </a:extLst>
          </p:cNvPr>
          <p:cNvSpPr/>
          <p:nvPr/>
        </p:nvSpPr>
        <p:spPr>
          <a:xfrm>
            <a:off x="5244547" y="2713481"/>
            <a:ext cx="4890052" cy="100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dirty="0">
                <a:solidFill>
                  <a:schemeClr val="tx1"/>
                </a:solidFill>
              </a:rPr>
              <a:t> Egy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hu-HU" dirty="0">
                <a:solidFill>
                  <a:schemeClr val="tx1"/>
                </a:solidFill>
              </a:rPr>
              <a:t>áromszög egyik oldalával párhuzamos egyenes a másik két oldalon arányos szakaszokat határoz meg.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DAEBD5-B5F4-4413-9B1E-FB84F0425F07}"/>
              </a:ext>
            </a:extLst>
          </p:cNvPr>
          <p:cNvSpPr/>
          <p:nvPr/>
        </p:nvSpPr>
        <p:spPr>
          <a:xfrm>
            <a:off x="5350565" y="3813411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dirty="0">
                <a:solidFill>
                  <a:schemeClr val="tx1"/>
                </a:solidFill>
              </a:rPr>
              <a:t> A derékszögű háromszög átfogójához tartozó magasság mértani középarányosa a befogók átfogóra eső vetületének.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hlinkClick r:id="rId2" action="ppaction://hlinksldjump"/>
            <a:extLst>
              <a:ext uri="{FF2B5EF4-FFF2-40B4-BE49-F238E27FC236}">
                <a16:creationId xmlns:a16="http://schemas.microsoft.com/office/drawing/2014/main" id="{408DAF9F-5E91-49D0-8182-DFCBEFDB0686}"/>
              </a:ext>
            </a:extLst>
          </p:cNvPr>
          <p:cNvSpPr/>
          <p:nvPr/>
        </p:nvSpPr>
        <p:spPr>
          <a:xfrm>
            <a:off x="5350565" y="5043455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d.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h</a:t>
            </a:r>
            <a:r>
              <a:rPr lang="hu-HU" dirty="0">
                <a:solidFill>
                  <a:schemeClr val="tx1"/>
                </a:solidFill>
              </a:rPr>
              <a:t>áromszög egyik oldalával párhuzamosan húzott egyenes a háromszög másik két oldalával az eredeti háromszöghöz hasonló háromszöget alkot.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Explosion: 8 Points 15">
            <a:hlinkClick r:id="rId3" action="ppaction://hlinksldjump"/>
            <a:extLst>
              <a:ext uri="{FF2B5EF4-FFF2-40B4-BE49-F238E27FC236}">
                <a16:creationId xmlns:a16="http://schemas.microsoft.com/office/drawing/2014/main" id="{8AF7A91C-B1BC-403D-9B2B-583CC32AA560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25CFF4-7260-401F-A09D-B13FBDFE29A1}"/>
              </a:ext>
            </a:extLst>
          </p:cNvPr>
          <p:cNvCxnSpPr>
            <a:cxnSpLocks/>
          </p:cNvCxnSpPr>
          <p:nvPr/>
        </p:nvCxnSpPr>
        <p:spPr>
          <a:xfrm>
            <a:off x="2862470" y="2875558"/>
            <a:ext cx="2610678" cy="278201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id="{8B06BD64-5003-490F-A590-4211B7EBE1D0}"/>
              </a:ext>
            </a:extLst>
          </p:cNvPr>
          <p:cNvSpPr/>
          <p:nvPr/>
        </p:nvSpPr>
        <p:spPr>
          <a:xfrm>
            <a:off x="10405477" y="1871814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9" name="&quot;Not Allowed&quot; Symbol 18">
            <a:extLst>
              <a:ext uri="{FF2B5EF4-FFF2-40B4-BE49-F238E27FC236}">
                <a16:creationId xmlns:a16="http://schemas.microsoft.com/office/drawing/2014/main" id="{0FBA6B96-74F0-42F7-BD71-654DE393402D}"/>
              </a:ext>
            </a:extLst>
          </p:cNvPr>
          <p:cNvSpPr/>
          <p:nvPr/>
        </p:nvSpPr>
        <p:spPr>
          <a:xfrm>
            <a:off x="10405477" y="3967519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03D089-8252-4A45-94D1-01148C6734BC}"/>
              </a:ext>
            </a:extLst>
          </p:cNvPr>
          <p:cNvCxnSpPr/>
          <p:nvPr/>
        </p:nvCxnSpPr>
        <p:spPr>
          <a:xfrm>
            <a:off x="2991680" y="3772088"/>
            <a:ext cx="2358885" cy="1429390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28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34F0-5D42-4D1D-9244-0764C34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4994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283D4-AC5E-4E87-A940-997FA0F3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0120"/>
            <a:ext cx="10512424" cy="556402"/>
          </a:xfrm>
        </p:spPr>
        <p:txBody>
          <a:bodyPr>
            <a:normAutofit/>
          </a:bodyPr>
          <a:lstStyle/>
          <a:p>
            <a:r>
              <a:rPr lang="ro-RO" sz="2800" b="0" dirty="0"/>
              <a:t>I. </a:t>
            </a:r>
            <a:r>
              <a:rPr lang="hu-HU" sz="2800" b="0" dirty="0"/>
              <a:t>Párosítsd a tételek nevét a neki megfelelő tétellel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30D8EB-6709-4B83-A234-E768B5C8A024}"/>
              </a:ext>
            </a:extLst>
          </p:cNvPr>
          <p:cNvSpPr/>
          <p:nvPr/>
        </p:nvSpPr>
        <p:spPr>
          <a:xfrm>
            <a:off x="337931" y="2597357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8C9B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THAL</a:t>
            </a:r>
            <a:r>
              <a:rPr lang="hu-HU" b="1" dirty="0">
                <a:solidFill>
                  <a:schemeClr val="tx1"/>
                </a:solidFill>
              </a:rPr>
              <a:t>ÉSZ TÉTELE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03BAA2-38B3-4F92-AFE7-5BE7645E7949}"/>
              </a:ext>
            </a:extLst>
          </p:cNvPr>
          <p:cNvSpPr/>
          <p:nvPr/>
        </p:nvSpPr>
        <p:spPr>
          <a:xfrm>
            <a:off x="-19877" y="3493887"/>
            <a:ext cx="3167270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2.</a:t>
            </a:r>
            <a:r>
              <a:rPr lang="hu-HU" b="1" dirty="0">
                <a:solidFill>
                  <a:schemeClr val="tx1"/>
                </a:solidFill>
              </a:rPr>
              <a:t> A HASONLÓSÁG ALAPTÉTELE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A169E2-7638-4FC8-B846-5F3D59AFA24C}"/>
              </a:ext>
            </a:extLst>
          </p:cNvPr>
          <p:cNvSpPr/>
          <p:nvPr/>
        </p:nvSpPr>
        <p:spPr>
          <a:xfrm>
            <a:off x="540027" y="4304948"/>
            <a:ext cx="2451653" cy="556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F8C9B"/>
                </a:solidFill>
              </a:rPr>
              <a:t>3. PITAGORASZ TÉTELE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962D1-ECB4-4CDB-B3BF-48E5629B6BB3}"/>
              </a:ext>
            </a:extLst>
          </p:cNvPr>
          <p:cNvSpPr/>
          <p:nvPr/>
        </p:nvSpPr>
        <p:spPr>
          <a:xfrm>
            <a:off x="546652" y="5201478"/>
            <a:ext cx="255104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4.</a:t>
            </a:r>
            <a:r>
              <a:rPr lang="hu-HU" b="1" dirty="0">
                <a:solidFill>
                  <a:schemeClr val="tx1"/>
                </a:solidFill>
              </a:rPr>
              <a:t> A MAGASSÁG TÉTELE</a:t>
            </a:r>
          </a:p>
        </p:txBody>
      </p:sp>
      <p:sp>
        <p:nvSpPr>
          <p:cNvPr id="15" name="Rectangle: Rounded Corners 14">
            <a:hlinkClick r:id="rId2" action="ppaction://hlinksldjump"/>
            <a:extLst>
              <a:ext uri="{FF2B5EF4-FFF2-40B4-BE49-F238E27FC236}">
                <a16:creationId xmlns:a16="http://schemas.microsoft.com/office/drawing/2014/main" id="{D15B7067-847F-421E-845D-1241F0FCED49}"/>
              </a:ext>
            </a:extLst>
          </p:cNvPr>
          <p:cNvSpPr/>
          <p:nvPr/>
        </p:nvSpPr>
        <p:spPr>
          <a:xfrm>
            <a:off x="5350565" y="1656522"/>
            <a:ext cx="4890052" cy="988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hu-HU" dirty="0">
                <a:solidFill>
                  <a:schemeClr val="tx1"/>
                </a:solidFill>
              </a:rPr>
              <a:t>ármely derékszögű háromszögben az átfogó négyzete egyenlő a két befogó négyzetének összegével.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9EA5D2-BC5A-4216-B10A-04C0D30D0FB7}"/>
              </a:ext>
            </a:extLst>
          </p:cNvPr>
          <p:cNvSpPr/>
          <p:nvPr/>
        </p:nvSpPr>
        <p:spPr>
          <a:xfrm>
            <a:off x="5257800" y="2722949"/>
            <a:ext cx="4890052" cy="100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dirty="0">
                <a:solidFill>
                  <a:schemeClr val="tx1"/>
                </a:solidFill>
              </a:rPr>
              <a:t> Egy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hu-HU" dirty="0">
                <a:solidFill>
                  <a:schemeClr val="tx1"/>
                </a:solidFill>
              </a:rPr>
              <a:t>áromszög egyik oldalával párhuzamos egyenes a másik két oldalon arányos szakaszokat határoz meg.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DAEBD5-B5F4-4413-9B1E-FB84F0425F07}"/>
              </a:ext>
            </a:extLst>
          </p:cNvPr>
          <p:cNvSpPr/>
          <p:nvPr/>
        </p:nvSpPr>
        <p:spPr>
          <a:xfrm>
            <a:off x="5350565" y="3813411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dirty="0">
                <a:solidFill>
                  <a:schemeClr val="tx1"/>
                </a:solidFill>
              </a:rPr>
              <a:t> A derékszögű háromszög átfogójához tartozó magasság mértani középarányosa a befogók átfogóra eső vetületének.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8DAF9F-5E91-49D0-8182-DFCBEFDB0686}"/>
              </a:ext>
            </a:extLst>
          </p:cNvPr>
          <p:cNvSpPr/>
          <p:nvPr/>
        </p:nvSpPr>
        <p:spPr>
          <a:xfrm>
            <a:off x="5350565" y="5043455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d.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h</a:t>
            </a:r>
            <a:r>
              <a:rPr lang="hu-HU" dirty="0">
                <a:solidFill>
                  <a:schemeClr val="tx1"/>
                </a:solidFill>
              </a:rPr>
              <a:t>áromszög egyik oldalával párhuzamosan húzott egyenes a háromszög másik két oldalával az eredeti háromszöghöz hasonló háromszöget alkot.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Explosion: 8 Points 15">
            <a:hlinkClick r:id="rId3" action="ppaction://hlinksldjump"/>
            <a:extLst>
              <a:ext uri="{FF2B5EF4-FFF2-40B4-BE49-F238E27FC236}">
                <a16:creationId xmlns:a16="http://schemas.microsoft.com/office/drawing/2014/main" id="{FAD72A4C-8A84-4673-833A-BEBEAF0BDF00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5183CC-D82C-4F3D-92BF-4AC434BCDA0C}"/>
              </a:ext>
            </a:extLst>
          </p:cNvPr>
          <p:cNvCxnSpPr>
            <a:cxnSpLocks/>
          </p:cNvCxnSpPr>
          <p:nvPr/>
        </p:nvCxnSpPr>
        <p:spPr>
          <a:xfrm>
            <a:off x="2862470" y="2875558"/>
            <a:ext cx="2610678" cy="278201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DAE77C-9305-4939-AC9A-EE32567BE9B2}"/>
              </a:ext>
            </a:extLst>
          </p:cNvPr>
          <p:cNvCxnSpPr/>
          <p:nvPr/>
        </p:nvCxnSpPr>
        <p:spPr>
          <a:xfrm>
            <a:off x="2991680" y="3772088"/>
            <a:ext cx="2358885" cy="1429390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&quot;Not Allowed&quot; Symbol 18">
            <a:extLst>
              <a:ext uri="{FF2B5EF4-FFF2-40B4-BE49-F238E27FC236}">
                <a16:creationId xmlns:a16="http://schemas.microsoft.com/office/drawing/2014/main" id="{17C7EE8B-A764-4CED-82D1-48EF2A770D10}"/>
              </a:ext>
            </a:extLst>
          </p:cNvPr>
          <p:cNvSpPr/>
          <p:nvPr/>
        </p:nvSpPr>
        <p:spPr>
          <a:xfrm>
            <a:off x="10339216" y="3967519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E865B9-B901-4596-BBC4-8ECD79F7BA4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097695" y="2150714"/>
            <a:ext cx="2252870" cy="2336070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34F0-5D42-4D1D-9244-0764C34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4994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283D4-AC5E-4E87-A940-997FA0F3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0120"/>
            <a:ext cx="10512424" cy="556402"/>
          </a:xfrm>
        </p:spPr>
        <p:txBody>
          <a:bodyPr>
            <a:normAutofit/>
          </a:bodyPr>
          <a:lstStyle/>
          <a:p>
            <a:r>
              <a:rPr lang="ro-RO" sz="2800" b="0" dirty="0"/>
              <a:t>I. </a:t>
            </a:r>
            <a:r>
              <a:rPr lang="hu-HU" sz="2800" b="0" dirty="0"/>
              <a:t>Párosítsd a tételek nevét a neki megfelelő tétellel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5" name="Arrow: Curved Right 4">
            <a:hlinkClick r:id="rId2" action="ppaction://hlinksldjump"/>
            <a:extLst>
              <a:ext uri="{FF2B5EF4-FFF2-40B4-BE49-F238E27FC236}">
                <a16:creationId xmlns:a16="http://schemas.microsoft.com/office/drawing/2014/main" id="{1B79A1AE-7A7F-4B05-95FA-2DB991256DC1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30D8EB-6709-4B83-A234-E768B5C8A024}"/>
              </a:ext>
            </a:extLst>
          </p:cNvPr>
          <p:cNvSpPr/>
          <p:nvPr/>
        </p:nvSpPr>
        <p:spPr>
          <a:xfrm>
            <a:off x="337931" y="2597357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F8C9B"/>
                </a:solidFill>
              </a:rPr>
              <a:t>1.</a:t>
            </a:r>
            <a:r>
              <a:rPr lang="en-US" b="1" dirty="0">
                <a:solidFill>
                  <a:schemeClr val="tx1"/>
                </a:solidFill>
              </a:rPr>
              <a:t> THAL</a:t>
            </a:r>
            <a:r>
              <a:rPr lang="hu-HU" b="1" dirty="0">
                <a:solidFill>
                  <a:schemeClr val="tx1"/>
                </a:solidFill>
              </a:rPr>
              <a:t>ÉSZ TÉTELE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03BAA2-38B3-4F92-AFE7-5BE7645E7949}"/>
              </a:ext>
            </a:extLst>
          </p:cNvPr>
          <p:cNvSpPr/>
          <p:nvPr/>
        </p:nvSpPr>
        <p:spPr>
          <a:xfrm>
            <a:off x="-19877" y="3493887"/>
            <a:ext cx="3167270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2.</a:t>
            </a:r>
            <a:r>
              <a:rPr lang="hu-HU" b="1" dirty="0">
                <a:solidFill>
                  <a:schemeClr val="tx1"/>
                </a:solidFill>
              </a:rPr>
              <a:t> A HASONLÓSÁG ALAPTÉTELE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A169E2-7638-4FC8-B846-5F3D59AFA24C}"/>
              </a:ext>
            </a:extLst>
          </p:cNvPr>
          <p:cNvSpPr/>
          <p:nvPr/>
        </p:nvSpPr>
        <p:spPr>
          <a:xfrm>
            <a:off x="540027" y="4304948"/>
            <a:ext cx="2451653" cy="5564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3.</a:t>
            </a:r>
            <a:r>
              <a:rPr lang="hu-HU" b="1" dirty="0">
                <a:solidFill>
                  <a:schemeClr val="tx1"/>
                </a:solidFill>
              </a:rPr>
              <a:t> PITAGORASZ TÉTELE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962D1-ECB4-4CDB-B3BF-48E5629B6BB3}"/>
              </a:ext>
            </a:extLst>
          </p:cNvPr>
          <p:cNvSpPr/>
          <p:nvPr/>
        </p:nvSpPr>
        <p:spPr>
          <a:xfrm>
            <a:off x="546652" y="5201478"/>
            <a:ext cx="2551043" cy="5564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3F8C9B"/>
                </a:solidFill>
              </a:rPr>
              <a:t>4. A MAGASSÁG TÉTELE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15B7067-847F-421E-845D-1241F0FCED49}"/>
              </a:ext>
            </a:extLst>
          </p:cNvPr>
          <p:cNvSpPr/>
          <p:nvPr/>
        </p:nvSpPr>
        <p:spPr>
          <a:xfrm>
            <a:off x="5350565" y="1656522"/>
            <a:ext cx="4890052" cy="988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a.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hu-HU" dirty="0">
                <a:solidFill>
                  <a:schemeClr val="tx1"/>
                </a:solidFill>
              </a:rPr>
              <a:t>ármely derékszögű háromszögben az átfogó négyzete egyenlő a két befogó négyzetének összegével.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9EA5D2-BC5A-4216-B10A-04C0D30D0FB7}"/>
              </a:ext>
            </a:extLst>
          </p:cNvPr>
          <p:cNvSpPr/>
          <p:nvPr/>
        </p:nvSpPr>
        <p:spPr>
          <a:xfrm>
            <a:off x="5257799" y="2720450"/>
            <a:ext cx="4890052" cy="1006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b.</a:t>
            </a:r>
            <a:r>
              <a:rPr lang="hu-HU" dirty="0">
                <a:solidFill>
                  <a:schemeClr val="tx1"/>
                </a:solidFill>
              </a:rPr>
              <a:t> Egy</a:t>
            </a:r>
            <a:r>
              <a:rPr lang="en-US" dirty="0">
                <a:solidFill>
                  <a:schemeClr val="tx1"/>
                </a:solidFill>
              </a:rPr>
              <a:t> h</a:t>
            </a:r>
            <a:r>
              <a:rPr lang="hu-HU" dirty="0">
                <a:solidFill>
                  <a:schemeClr val="tx1"/>
                </a:solidFill>
              </a:rPr>
              <a:t>áromszög egyik oldalával párhuzamos egyenes a másik két oldalon arányos szakaszokat határoz meg.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DAEBD5-B5F4-4413-9B1E-FB84F0425F07}"/>
              </a:ext>
            </a:extLst>
          </p:cNvPr>
          <p:cNvSpPr/>
          <p:nvPr/>
        </p:nvSpPr>
        <p:spPr>
          <a:xfrm>
            <a:off x="5350565" y="3813411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c.</a:t>
            </a:r>
            <a:r>
              <a:rPr lang="hu-HU" dirty="0">
                <a:solidFill>
                  <a:schemeClr val="tx1"/>
                </a:solidFill>
              </a:rPr>
              <a:t> A derékszögű háromszög átfogójához tartozó magasság mértani középarányosa a befogók átfogóra eső vetületének.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8DAF9F-5E91-49D0-8182-DFCBEFDB0686}"/>
              </a:ext>
            </a:extLst>
          </p:cNvPr>
          <p:cNvSpPr/>
          <p:nvPr/>
        </p:nvSpPr>
        <p:spPr>
          <a:xfrm>
            <a:off x="5350565" y="5043455"/>
            <a:ext cx="4890052" cy="1145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C9B"/>
                </a:solidFill>
              </a:rPr>
              <a:t>d.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h</a:t>
            </a:r>
            <a:r>
              <a:rPr lang="hu-HU" dirty="0">
                <a:solidFill>
                  <a:schemeClr val="tx1"/>
                </a:solidFill>
              </a:rPr>
              <a:t>áromszög egyik oldalával párhuzamosan húzott egyenes a háromszög másik két oldalával az eredeti háromszöghöz hasonló háromszöget alkot.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Explosion: 8 Points 15">
            <a:hlinkClick r:id="rId3" action="ppaction://hlinksldjump"/>
            <a:extLst>
              <a:ext uri="{FF2B5EF4-FFF2-40B4-BE49-F238E27FC236}">
                <a16:creationId xmlns:a16="http://schemas.microsoft.com/office/drawing/2014/main" id="{0A4C7BC2-73D9-47A7-9DD6-91923B2A6659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58E560-1F05-4BF1-8955-27C0D892BD72}"/>
              </a:ext>
            </a:extLst>
          </p:cNvPr>
          <p:cNvCxnSpPr>
            <a:cxnSpLocks/>
          </p:cNvCxnSpPr>
          <p:nvPr/>
        </p:nvCxnSpPr>
        <p:spPr>
          <a:xfrm flipV="1">
            <a:off x="3097695" y="2150714"/>
            <a:ext cx="2252870" cy="2336070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826A98-D3DE-470C-8757-9D981C53B7DA}"/>
              </a:ext>
            </a:extLst>
          </p:cNvPr>
          <p:cNvCxnSpPr>
            <a:cxnSpLocks/>
          </p:cNvCxnSpPr>
          <p:nvPr/>
        </p:nvCxnSpPr>
        <p:spPr>
          <a:xfrm>
            <a:off x="2862470" y="2875558"/>
            <a:ext cx="2610678" cy="278201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340863-7989-48CF-98A8-0A071B6684D5}"/>
              </a:ext>
            </a:extLst>
          </p:cNvPr>
          <p:cNvCxnSpPr/>
          <p:nvPr/>
        </p:nvCxnSpPr>
        <p:spPr>
          <a:xfrm>
            <a:off x="2991680" y="3772088"/>
            <a:ext cx="2358885" cy="1429390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8505DE-16F4-4773-8EFE-CE033A0095D6}"/>
              </a:ext>
            </a:extLst>
          </p:cNvPr>
          <p:cNvCxnSpPr>
            <a:cxnSpLocks/>
          </p:cNvCxnSpPr>
          <p:nvPr/>
        </p:nvCxnSpPr>
        <p:spPr>
          <a:xfrm flipV="1">
            <a:off x="3485322" y="4304948"/>
            <a:ext cx="1987826" cy="1075436"/>
          </a:xfrm>
          <a:prstGeom prst="straightConnector1">
            <a:avLst/>
          </a:prstGeom>
          <a:ln w="28575">
            <a:solidFill>
              <a:srgbClr val="3F8C9B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42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EE28-6B3E-437B-A963-FE12EF90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1553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585C-76D8-4D7B-B401-AC4B4A31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11319"/>
            <a:ext cx="10515600" cy="823912"/>
          </a:xfrm>
        </p:spPr>
        <p:txBody>
          <a:bodyPr>
            <a:normAutofit/>
          </a:bodyPr>
          <a:lstStyle/>
          <a:p>
            <a:r>
              <a:rPr lang="hu-HU" sz="2800" b="0" dirty="0"/>
              <a:t>II. Határozd meg a kijelentett</a:t>
            </a:r>
            <a:r>
              <a:rPr lang="en-US" sz="2800" b="0" dirty="0"/>
              <a:t> </a:t>
            </a:r>
            <a:r>
              <a:rPr lang="hu-HU" sz="2800" b="0" dirty="0"/>
              <a:t>tétel hiányzó szavát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7ABE1-4870-41B1-A486-56FD54932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1566"/>
            <a:ext cx="10769116" cy="155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	1. </a:t>
            </a:r>
            <a:r>
              <a:rPr lang="ro-RO" dirty="0"/>
              <a:t>Ha egy egyenes a h</a:t>
            </a:r>
            <a:r>
              <a:rPr lang="hu-HU" dirty="0"/>
              <a:t>áromszög két oldalán arányos szakaszokat határoz meg, akkor ez az egyenes ... a háromszög harmadik oldalával.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24FA73-A480-46BC-A70B-4B192FF70F2D}"/>
              </a:ext>
            </a:extLst>
          </p:cNvPr>
          <p:cNvSpPr/>
          <p:nvPr/>
        </p:nvSpPr>
        <p:spPr>
          <a:xfrm>
            <a:off x="1616766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a. merőleges</a:t>
            </a:r>
          </a:p>
        </p:txBody>
      </p:sp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87E03835-1021-44E4-8A0A-821966D8973F}"/>
              </a:ext>
            </a:extLst>
          </p:cNvPr>
          <p:cNvSpPr/>
          <p:nvPr/>
        </p:nvSpPr>
        <p:spPr>
          <a:xfrm>
            <a:off x="5141843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b. párhuzamos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234747-91C3-47D4-86ED-517B49A9DE2E}"/>
              </a:ext>
            </a:extLst>
          </p:cNvPr>
          <p:cNvSpPr/>
          <p:nvPr/>
        </p:nvSpPr>
        <p:spPr>
          <a:xfrm>
            <a:off x="8666921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c. egyenlő</a:t>
            </a: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303D4D9B-532A-4447-AF28-8161E02F25DB}"/>
              </a:ext>
            </a:extLst>
          </p:cNvPr>
          <p:cNvSpPr/>
          <p:nvPr/>
        </p:nvSpPr>
        <p:spPr>
          <a:xfrm>
            <a:off x="9425610" y="5018020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DF86059D-8491-47AA-A64E-EB0DE9E80E7A}"/>
              </a:ext>
            </a:extLst>
          </p:cNvPr>
          <p:cNvSpPr/>
          <p:nvPr/>
        </p:nvSpPr>
        <p:spPr>
          <a:xfrm>
            <a:off x="2375453" y="5013671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Explosion: 8 Points 11">
            <a:hlinkClick r:id="rId3" action="ppaction://hlinksldjump"/>
            <a:extLst>
              <a:ext uri="{FF2B5EF4-FFF2-40B4-BE49-F238E27FC236}">
                <a16:creationId xmlns:a16="http://schemas.microsoft.com/office/drawing/2014/main" id="{84095AC6-D616-44E3-AA83-9500D17AF078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13" name="Explosion: 8 Points 12">
            <a:hlinkClick r:id="rId4" action="ppaction://hlinksldjump"/>
            <a:extLst>
              <a:ext uri="{FF2B5EF4-FFF2-40B4-BE49-F238E27FC236}">
                <a16:creationId xmlns:a16="http://schemas.microsoft.com/office/drawing/2014/main" id="{EC432A4F-5F64-4858-8297-9967590B8E80}"/>
              </a:ext>
            </a:extLst>
          </p:cNvPr>
          <p:cNvSpPr/>
          <p:nvPr/>
        </p:nvSpPr>
        <p:spPr>
          <a:xfrm>
            <a:off x="0" y="40378"/>
            <a:ext cx="886978" cy="962842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?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6771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EE28-6B3E-437B-A963-FE12EF90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1553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585C-76D8-4D7B-B401-AC4B4A31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11319"/>
            <a:ext cx="10515600" cy="823912"/>
          </a:xfrm>
        </p:spPr>
        <p:txBody>
          <a:bodyPr>
            <a:normAutofit/>
          </a:bodyPr>
          <a:lstStyle/>
          <a:p>
            <a:r>
              <a:rPr lang="hu-HU" sz="2800" b="0" dirty="0"/>
              <a:t>II. Határozd meg a kijelentett</a:t>
            </a:r>
            <a:r>
              <a:rPr lang="en-US" sz="2800" b="0" dirty="0"/>
              <a:t> </a:t>
            </a:r>
            <a:r>
              <a:rPr lang="hu-HU" sz="2800" b="0" dirty="0"/>
              <a:t>tétel hiányzó szavát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7ABE1-4870-41B1-A486-56FD54932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1566"/>
            <a:ext cx="10769116" cy="155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	1. </a:t>
            </a:r>
            <a:r>
              <a:rPr lang="ro-RO" dirty="0"/>
              <a:t>Ha egy egyenes a h</a:t>
            </a:r>
            <a:r>
              <a:rPr lang="hu-HU" dirty="0"/>
              <a:t>áromszög két oldalán arányos szakaszokat határoz meg, akkor ez az egyenes    </a:t>
            </a:r>
            <a:r>
              <a:rPr lang="hu-HU" sz="1800" dirty="0"/>
              <a:t>.............................    </a:t>
            </a:r>
            <a:r>
              <a:rPr lang="hu-HU" dirty="0"/>
              <a:t>a háromszög harmadik oldalával. </a:t>
            </a:r>
            <a:r>
              <a:rPr lang="en-US" dirty="0"/>
              <a:t>(</a:t>
            </a:r>
            <a:r>
              <a:rPr lang="hu-HU" dirty="0"/>
              <a:t>Thalész fordított tétele</a:t>
            </a:r>
            <a:r>
              <a:rPr lang="en-US" dirty="0"/>
              <a:t>)</a:t>
            </a:r>
            <a:endParaRPr lang="hu-HU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24FA73-A480-46BC-A70B-4B192FF70F2D}"/>
              </a:ext>
            </a:extLst>
          </p:cNvPr>
          <p:cNvSpPr/>
          <p:nvPr/>
        </p:nvSpPr>
        <p:spPr>
          <a:xfrm>
            <a:off x="1616766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a. merőleges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E03835-1021-44E4-8A0A-821966D8973F}"/>
              </a:ext>
            </a:extLst>
          </p:cNvPr>
          <p:cNvSpPr/>
          <p:nvPr/>
        </p:nvSpPr>
        <p:spPr>
          <a:xfrm>
            <a:off x="5141843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b. párhuzamos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234747-91C3-47D4-86ED-517B49A9DE2E}"/>
              </a:ext>
            </a:extLst>
          </p:cNvPr>
          <p:cNvSpPr/>
          <p:nvPr/>
        </p:nvSpPr>
        <p:spPr>
          <a:xfrm>
            <a:off x="8666921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c. egyenlő</a:t>
            </a:r>
          </a:p>
        </p:txBody>
      </p:sp>
      <p:sp>
        <p:nvSpPr>
          <p:cNvPr id="12" name="Explosion: 8 Points 11">
            <a:hlinkClick r:id="rId2" action="ppaction://hlinksldjump"/>
            <a:extLst>
              <a:ext uri="{FF2B5EF4-FFF2-40B4-BE49-F238E27FC236}">
                <a16:creationId xmlns:a16="http://schemas.microsoft.com/office/drawing/2014/main" id="{14C87927-D540-4513-9D26-F9686259CC63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14" name="Arrow: Curved Right 13">
            <a:hlinkClick r:id="rId3" action="ppaction://hlinksldjump"/>
            <a:extLst>
              <a:ext uri="{FF2B5EF4-FFF2-40B4-BE49-F238E27FC236}">
                <a16:creationId xmlns:a16="http://schemas.microsoft.com/office/drawing/2014/main" id="{5AC0780B-4A2F-4D72-A854-63A3CFBF9EA5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9BA755-176A-4088-A5D7-56A7856B996E}"/>
              </a:ext>
            </a:extLst>
          </p:cNvPr>
          <p:cNvSpPr/>
          <p:nvPr/>
        </p:nvSpPr>
        <p:spPr>
          <a:xfrm>
            <a:off x="5936976" y="2522676"/>
            <a:ext cx="1908314" cy="226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2CD87A"/>
                </a:solidFill>
              </a:rPr>
              <a:t>párhuzamos</a:t>
            </a:r>
          </a:p>
        </p:txBody>
      </p:sp>
    </p:spTree>
    <p:extLst>
      <p:ext uri="{BB962C8B-B14F-4D97-AF65-F5344CB8AC3E}">
        <p14:creationId xmlns:p14="http://schemas.microsoft.com/office/powerpoint/2010/main" val="1728505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EE28-6B3E-437B-A963-FE12EF90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1553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585C-76D8-4D7B-B401-AC4B4A31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11319"/>
            <a:ext cx="10515600" cy="823912"/>
          </a:xfrm>
        </p:spPr>
        <p:txBody>
          <a:bodyPr>
            <a:normAutofit/>
          </a:bodyPr>
          <a:lstStyle/>
          <a:p>
            <a:r>
              <a:rPr lang="hu-HU" sz="2800" b="0" dirty="0"/>
              <a:t>II. Határozd meg a kijelentett</a:t>
            </a:r>
            <a:r>
              <a:rPr lang="en-US" sz="2800" b="0" dirty="0"/>
              <a:t> </a:t>
            </a:r>
            <a:r>
              <a:rPr lang="hu-HU" sz="2800" b="0" dirty="0"/>
              <a:t>tétel hiányzó szavát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7ABE1-4870-41B1-A486-56FD54932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1566"/>
            <a:ext cx="10769116" cy="155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	2. </a:t>
            </a:r>
            <a:r>
              <a:rPr lang="en-US" dirty="0"/>
              <a:t>A der</a:t>
            </a:r>
            <a:r>
              <a:rPr lang="hu-HU" dirty="0"/>
              <a:t>ékszögű háromszögben bármely ... mértani középarányos az átfogó és az illető ...-nak az átfogóra eső vetülete között.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24FA73-A480-46BC-A70B-4B192FF70F2D}"/>
              </a:ext>
            </a:extLst>
          </p:cNvPr>
          <p:cNvSpPr/>
          <p:nvPr/>
        </p:nvSpPr>
        <p:spPr>
          <a:xfrm>
            <a:off x="1616766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a. átfogó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E03835-1021-44E4-8A0A-821966D8973F}"/>
              </a:ext>
            </a:extLst>
          </p:cNvPr>
          <p:cNvSpPr/>
          <p:nvPr/>
        </p:nvSpPr>
        <p:spPr>
          <a:xfrm>
            <a:off x="5141843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b. magasság</a:t>
            </a:r>
          </a:p>
        </p:txBody>
      </p:sp>
      <p:sp>
        <p:nvSpPr>
          <p:cNvPr id="9" name="Rectangle: Rounded Corners 8">
            <a:hlinkClick r:id="rId2" action="ppaction://hlinksldjump"/>
            <a:extLst>
              <a:ext uri="{FF2B5EF4-FFF2-40B4-BE49-F238E27FC236}">
                <a16:creationId xmlns:a16="http://schemas.microsoft.com/office/drawing/2014/main" id="{71234747-91C3-47D4-86ED-517B49A9DE2E}"/>
              </a:ext>
            </a:extLst>
          </p:cNvPr>
          <p:cNvSpPr/>
          <p:nvPr/>
        </p:nvSpPr>
        <p:spPr>
          <a:xfrm>
            <a:off x="8666921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c. befogó</a:t>
            </a:r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303D4D9B-532A-4447-AF28-8161E02F25DB}"/>
              </a:ext>
            </a:extLst>
          </p:cNvPr>
          <p:cNvSpPr/>
          <p:nvPr/>
        </p:nvSpPr>
        <p:spPr>
          <a:xfrm>
            <a:off x="5900530" y="5018020"/>
            <a:ext cx="390937" cy="33308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DF86059D-8491-47AA-A64E-EB0DE9E80E7A}"/>
              </a:ext>
            </a:extLst>
          </p:cNvPr>
          <p:cNvSpPr/>
          <p:nvPr/>
        </p:nvSpPr>
        <p:spPr>
          <a:xfrm>
            <a:off x="2375453" y="5013671"/>
            <a:ext cx="390937" cy="337429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2" name="Explosion: 8 Points 11">
            <a:hlinkClick r:id="rId3" action="ppaction://hlinksldjump"/>
            <a:extLst>
              <a:ext uri="{FF2B5EF4-FFF2-40B4-BE49-F238E27FC236}">
                <a16:creationId xmlns:a16="http://schemas.microsoft.com/office/drawing/2014/main" id="{84095AC6-D616-44E3-AA83-9500D17AF078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341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EE28-6B3E-437B-A963-FE12EF90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21553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585C-76D8-4D7B-B401-AC4B4A31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11319"/>
            <a:ext cx="10515600" cy="823912"/>
          </a:xfrm>
        </p:spPr>
        <p:txBody>
          <a:bodyPr>
            <a:normAutofit/>
          </a:bodyPr>
          <a:lstStyle/>
          <a:p>
            <a:r>
              <a:rPr lang="hu-HU" sz="2800" b="0" dirty="0"/>
              <a:t>II. Határozd meg a kijelentett</a:t>
            </a:r>
            <a:r>
              <a:rPr lang="en-US" sz="2800" b="0" dirty="0"/>
              <a:t> </a:t>
            </a:r>
            <a:r>
              <a:rPr lang="hu-HU" sz="2800" b="0" dirty="0"/>
              <a:t>tétel hiányzó szavát</a:t>
            </a:r>
            <a:r>
              <a:rPr lang="en-US" sz="2800" b="0" dirty="0"/>
              <a:t>!</a:t>
            </a:r>
            <a:endParaRPr lang="hu-HU" sz="2800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7ABE1-4870-41B1-A486-56FD54932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1566"/>
            <a:ext cx="10769116" cy="1552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	2. </a:t>
            </a:r>
            <a:r>
              <a:rPr lang="en-US" dirty="0"/>
              <a:t>A der</a:t>
            </a:r>
            <a:r>
              <a:rPr lang="hu-HU" dirty="0"/>
              <a:t>ékszögű háromszögben bármely </a:t>
            </a:r>
            <a:r>
              <a:rPr lang="hu-HU" sz="1800" dirty="0"/>
              <a:t>...............</a:t>
            </a:r>
            <a:r>
              <a:rPr lang="hu-HU" dirty="0"/>
              <a:t>  mértani középarányos az átfogó és az illető </a:t>
            </a:r>
            <a:r>
              <a:rPr lang="hu-HU" sz="1800" dirty="0"/>
              <a:t>.................. </a:t>
            </a:r>
            <a:r>
              <a:rPr lang="hu-HU" dirty="0"/>
              <a:t>nak az átfogóra eső vetülete között. </a:t>
            </a:r>
            <a:r>
              <a:rPr lang="en-US" dirty="0"/>
              <a:t>(</a:t>
            </a:r>
            <a:r>
              <a:rPr lang="hu-HU" dirty="0"/>
              <a:t>A befogó tétele</a:t>
            </a:r>
            <a:r>
              <a:rPr lang="en-US" dirty="0"/>
              <a:t>)</a:t>
            </a:r>
            <a:r>
              <a:rPr lang="hu-HU" dirty="0"/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24FA73-A480-46BC-A70B-4B192FF70F2D}"/>
              </a:ext>
            </a:extLst>
          </p:cNvPr>
          <p:cNvSpPr/>
          <p:nvPr/>
        </p:nvSpPr>
        <p:spPr>
          <a:xfrm>
            <a:off x="1616766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a. átfogó</a:t>
            </a:r>
          </a:p>
        </p:txBody>
      </p:sp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87E03835-1021-44E4-8A0A-821966D8973F}"/>
              </a:ext>
            </a:extLst>
          </p:cNvPr>
          <p:cNvSpPr/>
          <p:nvPr/>
        </p:nvSpPr>
        <p:spPr>
          <a:xfrm>
            <a:off x="5141843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b. magasság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234747-91C3-47D4-86ED-517B49A9DE2E}"/>
              </a:ext>
            </a:extLst>
          </p:cNvPr>
          <p:cNvSpPr/>
          <p:nvPr/>
        </p:nvSpPr>
        <p:spPr>
          <a:xfrm>
            <a:off x="8666921" y="4284801"/>
            <a:ext cx="1908313" cy="728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c. befogó</a:t>
            </a:r>
          </a:p>
        </p:txBody>
      </p:sp>
      <p:sp>
        <p:nvSpPr>
          <p:cNvPr id="12" name="Explosion: 8 Points 11">
            <a:hlinkClick r:id="rId3" action="ppaction://hlinksldjump"/>
            <a:extLst>
              <a:ext uri="{FF2B5EF4-FFF2-40B4-BE49-F238E27FC236}">
                <a16:creationId xmlns:a16="http://schemas.microsoft.com/office/drawing/2014/main" id="{84095AC6-D616-44E3-AA83-9500D17AF078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13" name="Arrow: Curved Right 12">
            <a:hlinkClick r:id="rId4" action="ppaction://hlinksldjump"/>
            <a:extLst>
              <a:ext uri="{FF2B5EF4-FFF2-40B4-BE49-F238E27FC236}">
                <a16:creationId xmlns:a16="http://schemas.microsoft.com/office/drawing/2014/main" id="{C8C8F206-6A33-4FBB-A1ED-20D4AE398843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7D34D8-C3C7-45E9-A4B7-0D80842A51CE}"/>
              </a:ext>
            </a:extLst>
          </p:cNvPr>
          <p:cNvSpPr/>
          <p:nvPr/>
        </p:nvSpPr>
        <p:spPr>
          <a:xfrm>
            <a:off x="7142924" y="2142174"/>
            <a:ext cx="1908314" cy="226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2CD87A"/>
                </a:solidFill>
              </a:rPr>
              <a:t>befogó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69D9BC-DACB-4B19-B40A-0EA474F3399A}"/>
              </a:ext>
            </a:extLst>
          </p:cNvPr>
          <p:cNvSpPr/>
          <p:nvPr/>
        </p:nvSpPr>
        <p:spPr>
          <a:xfrm>
            <a:off x="5493029" y="2525076"/>
            <a:ext cx="1908314" cy="226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rgbClr val="2CD87A"/>
                </a:solidFill>
              </a:rPr>
              <a:t>befogó</a:t>
            </a:r>
          </a:p>
        </p:txBody>
      </p:sp>
    </p:spTree>
    <p:extLst>
      <p:ext uri="{BB962C8B-B14F-4D97-AF65-F5344CB8AC3E}">
        <p14:creationId xmlns:p14="http://schemas.microsoft.com/office/powerpoint/2010/main" val="205837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73AE90-AF4A-4B52-8181-DEECFEA73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56" y="288632"/>
            <a:ext cx="10664687" cy="819758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Szögei szerint                           Oldalai szerint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36609-A5BE-4484-93D7-3E928BE8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71" y="1294892"/>
            <a:ext cx="2183503" cy="180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E69CC-6FF1-447A-BE8E-86C90660B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95" y="2894703"/>
            <a:ext cx="2572228" cy="153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B09181-4683-4BCC-B9D3-A1A7BFA3E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9" y="4617862"/>
            <a:ext cx="2555805" cy="153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195ED0-3E1E-4525-819C-7D1FFAEC1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0" y="1294892"/>
            <a:ext cx="2555805" cy="141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0C82B1-CCCA-47CD-8D36-54E5E4573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79" y="3584399"/>
            <a:ext cx="22193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0F5649-22C6-47DD-BFBB-DB0A53AD3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35" y="3584399"/>
            <a:ext cx="19907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Arrow: Curved Left 18">
            <a:hlinkClick r:id="rId8" action="ppaction://hlinksldjump"/>
            <a:extLst>
              <a:ext uri="{FF2B5EF4-FFF2-40B4-BE49-F238E27FC236}">
                <a16:creationId xmlns:a16="http://schemas.microsoft.com/office/drawing/2014/main" id="{1256BD08-D5B0-4925-8ADD-77511F53650F}"/>
              </a:ext>
            </a:extLst>
          </p:cNvPr>
          <p:cNvSpPr/>
          <p:nvPr/>
        </p:nvSpPr>
        <p:spPr>
          <a:xfrm>
            <a:off x="4240696" y="5950949"/>
            <a:ext cx="1150765" cy="819758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21" name="Arrow: Curved Right 20">
            <a:hlinkClick r:id="rId9" action="ppaction://hlinksldjump"/>
            <a:extLst>
              <a:ext uri="{FF2B5EF4-FFF2-40B4-BE49-F238E27FC236}">
                <a16:creationId xmlns:a16="http://schemas.microsoft.com/office/drawing/2014/main" id="{80F8BD50-35A9-4622-B9EB-3557B97DF213}"/>
              </a:ext>
            </a:extLst>
          </p:cNvPr>
          <p:cNvSpPr/>
          <p:nvPr/>
        </p:nvSpPr>
        <p:spPr>
          <a:xfrm>
            <a:off x="5751721" y="5950949"/>
            <a:ext cx="1150766" cy="878464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22" name="Explosion: 8 Points 21">
            <a:hlinkClick r:id="rId10" action="ppaction://hlinksldjump"/>
            <a:extLst>
              <a:ext uri="{FF2B5EF4-FFF2-40B4-BE49-F238E27FC236}">
                <a16:creationId xmlns:a16="http://schemas.microsoft.com/office/drawing/2014/main" id="{2D1515B3-DA9E-45C4-8189-70005FC2427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01537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DFDF-171F-433A-98D5-C9FCDAAA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192750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GRATULÁLOK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 </a:t>
            </a:r>
            <a:b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</a:b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EZZEL A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 </a:t>
            </a: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HARMADIK FEJEZET VÉGÉHEZ ÉRTÉL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D0F5-1B98-475B-94DA-834E825C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8" y="2953394"/>
            <a:ext cx="2627243" cy="255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owchart: Punched Tape 4">
            <a:hlinkClick r:id="rId3" action="ppaction://hlinksldjump"/>
            <a:extLst>
              <a:ext uri="{FF2B5EF4-FFF2-40B4-BE49-F238E27FC236}">
                <a16:creationId xmlns:a16="http://schemas.microsoft.com/office/drawing/2014/main" id="{5C72D7B5-C066-4AD3-A660-A5EFF4E4F866}"/>
              </a:ext>
            </a:extLst>
          </p:cNvPr>
          <p:cNvSpPr/>
          <p:nvPr/>
        </p:nvSpPr>
        <p:spPr>
          <a:xfrm>
            <a:off x="357807" y="4846128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Z ANYAGHOZ</a:t>
            </a: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387074A8-5A41-42A5-B467-7434044AE27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7" name="Arrow: Curved Right 6">
            <a:hlinkClick r:id="rId5" action="ppaction://hlinksldjump"/>
            <a:extLst>
              <a:ext uri="{FF2B5EF4-FFF2-40B4-BE49-F238E27FC236}">
                <a16:creationId xmlns:a16="http://schemas.microsoft.com/office/drawing/2014/main" id="{A71743DA-62EC-4746-AD16-8D9085C7054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I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</a:t>
            </a:r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. FEJEZET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Flowchart: Punched Tape 7">
            <a:hlinkClick r:id="rId6" action="ppaction://hlinksldjump"/>
            <a:extLst>
              <a:ext uri="{FF2B5EF4-FFF2-40B4-BE49-F238E27FC236}">
                <a16:creationId xmlns:a16="http://schemas.microsoft.com/office/drawing/2014/main" id="{BFD16791-5F5F-4088-A5F2-E4C8AD0C62A2}"/>
              </a:ext>
            </a:extLst>
          </p:cNvPr>
          <p:cNvSpPr/>
          <p:nvPr/>
        </p:nvSpPr>
        <p:spPr>
          <a:xfrm>
            <a:off x="357807" y="5808417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KÉRDÉSEKHEZ</a:t>
            </a:r>
          </a:p>
        </p:txBody>
      </p:sp>
    </p:spTree>
    <p:extLst>
      <p:ext uri="{BB962C8B-B14F-4D97-AF65-F5344CB8AC3E}">
        <p14:creationId xmlns:p14="http://schemas.microsoft.com/office/powerpoint/2010/main" val="1858345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5F3E-3559-46BA-823B-DCAADC8F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IV.TRIGONOMETRIAI ELEMEK A HÁROMSZÖGBEN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8FF26-0252-4A61-BAAB-5574CE19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494"/>
            <a:ext cx="10515600" cy="1911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dirty="0"/>
              <a:t>	A negyedik fejezet segédanyagát a következő linkre kattintva érhetjük el</a:t>
            </a:r>
            <a:r>
              <a:rPr lang="en-US" dirty="0"/>
              <a:t>: </a:t>
            </a:r>
            <a:endParaRPr lang="hu-HU" dirty="0"/>
          </a:p>
          <a:p>
            <a:pPr marL="0" indent="0" algn="ctr">
              <a:buNone/>
            </a:pPr>
            <a:r>
              <a:rPr lang="hu-HU" dirty="0">
                <a:solidFill>
                  <a:srgbClr val="BC4864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Nevezetes szögfüggvények</a:t>
            </a:r>
            <a:endParaRPr lang="en-US" dirty="0">
              <a:solidFill>
                <a:srgbClr val="BC4864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	</a:t>
            </a:r>
            <a:r>
              <a:rPr lang="hu-HU" dirty="0"/>
              <a:t>Ezt tanulmányozva következnek a témakörrel kapcsolatos kérdések</a:t>
            </a:r>
            <a:r>
              <a:rPr lang="en-US" dirty="0"/>
              <a:t>!</a:t>
            </a:r>
            <a:endParaRPr lang="hu-HU" dirty="0"/>
          </a:p>
        </p:txBody>
      </p:sp>
      <p:sp>
        <p:nvSpPr>
          <p:cNvPr id="4" name="Explosion: 8 Points 3">
            <a:hlinkClick r:id="rId3" action="ppaction://hlinksldjump"/>
            <a:extLst>
              <a:ext uri="{FF2B5EF4-FFF2-40B4-BE49-F238E27FC236}">
                <a16:creationId xmlns:a16="http://schemas.microsoft.com/office/drawing/2014/main" id="{7E8E298E-952F-4FEA-A8CD-6070BFA33401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5" name="Arrow: Curved Left 4">
            <a:hlinkClick r:id="rId4" action="ppaction://hlinksldjump"/>
            <a:extLst>
              <a:ext uri="{FF2B5EF4-FFF2-40B4-BE49-F238E27FC236}">
                <a16:creationId xmlns:a16="http://schemas.microsoft.com/office/drawing/2014/main" id="{717402EA-8CAA-464A-821F-93461342CCF9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Arrow: Curved Right 5">
            <a:hlinkClick r:id="rId5" action="ppaction://hlinksldjump"/>
            <a:extLst>
              <a:ext uri="{FF2B5EF4-FFF2-40B4-BE49-F238E27FC236}">
                <a16:creationId xmlns:a16="http://schemas.microsoft.com/office/drawing/2014/main" id="{737A843B-06B3-41F3-89C2-AFB980F95E50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A56CDC-026F-46B8-84F9-0209CAAC6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30" y="4827486"/>
            <a:ext cx="7335740" cy="16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7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urved Right 3">
            <a:hlinkClick r:id="rId2" action="ppaction://hlinksldjump"/>
            <a:extLst>
              <a:ext uri="{FF2B5EF4-FFF2-40B4-BE49-F238E27FC236}">
                <a16:creationId xmlns:a16="http://schemas.microsoft.com/office/drawing/2014/main" id="{E664AD04-2F79-4473-8E24-8C480C18F6E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E3C6779-1398-4081-A0C8-71045F57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AAF0671-BBF8-42AD-BB85-377518C9AC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548" y="1166191"/>
                <a:ext cx="11582400" cy="50107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	</a:t>
                </a:r>
                <a:r>
                  <a:rPr lang="ro-RO" sz="2400" dirty="0"/>
                  <a:t>Döntsd el az alábbi kijelentések logikai értékét</a:t>
                </a:r>
                <a:r>
                  <a:rPr lang="en-US" sz="2400" dirty="0"/>
                  <a:t>! </a:t>
                </a:r>
              </a:p>
              <a:p>
                <a:pPr marL="0" indent="0">
                  <a:buNone/>
                </a:pPr>
                <a:r>
                  <a:rPr lang="en-US" sz="2000" dirty="0"/>
                  <a:t>	1. </a:t>
                </a:r>
                <a:r>
                  <a:rPr lang="hu-HU" sz="2000" dirty="0"/>
                  <a:t>Egy szög szinuszát egy derékszögű háromszögben úgy határozzuk meg, mint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000" b="0" i="0" smtClean="0">
                            <a:latin typeface="Cambria Math" panose="02040503050406030204" pitchFamily="18" charset="0"/>
                          </a:rPr>
                          <m:t>sz</m:t>
                        </m:r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m:rPr>
                            <m:sty m:val="p"/>
                          </m:rPr>
                          <a:rPr lang="hu-HU" sz="2000" b="0" i="0" smtClean="0">
                            <a:latin typeface="Cambria Math" panose="02040503050406030204" pitchFamily="18" charset="0"/>
                          </a:rPr>
                          <m:t>ggel</m:t>
                        </m:r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2000" b="0" i="0" smtClean="0">
                            <a:latin typeface="Cambria Math" panose="02040503050406030204" pitchFamily="18" charset="0"/>
                          </a:rPr>
                          <m:t>szembeni</m:t>
                        </m:r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2000" b="0" i="0" smtClean="0">
                            <a:latin typeface="Cambria Math" panose="02040503050406030204" pitchFamily="18" charset="0"/>
                          </a:rPr>
                          <m:t>befog</m:t>
                        </m:r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ó</m:t>
                        </m:r>
                      </m:num>
                      <m:den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hu-HU" sz="2000" b="0" i="0" smtClean="0">
                            <a:latin typeface="Cambria Math" panose="02040503050406030204" pitchFamily="18" charset="0"/>
                          </a:rPr>
                          <m:t>tfog</m:t>
                        </m:r>
                        <m:r>
                          <a:rPr lang="hu-HU" sz="2000" b="0" i="0" smtClean="0">
                            <a:latin typeface="Cambria Math" panose="02040503050406030204" pitchFamily="18" charset="0"/>
                          </a:rPr>
                          <m:t>ó</m:t>
                        </m:r>
                      </m:den>
                    </m:f>
                  </m:oMath>
                </a14:m>
                <a:r>
                  <a:rPr lang="hu-HU" sz="2000" dirty="0"/>
                  <a:t>.</a:t>
                </a:r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r>
                  <a:rPr lang="hu-HU" sz="2000" dirty="0"/>
                  <a:t>	2. Egy szög koszinuszát egy derékszögű háromszögben úgy határozzuk meg, mint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sz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ggel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szembeni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befog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ó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sz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ö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melletti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u-HU" sz="1800" b="0" i="0" smtClean="0">
                            <a:latin typeface="Cambria Math" panose="02040503050406030204" pitchFamily="18" charset="0"/>
                          </a:rPr>
                          <m:t>befog</m:t>
                        </m:r>
                        <m:r>
                          <a:rPr lang="hu-HU" sz="1800" b="0" i="0" smtClean="0">
                            <a:latin typeface="Cambria Math" panose="02040503050406030204" pitchFamily="18" charset="0"/>
                          </a:rPr>
                          <m:t>ó</m:t>
                        </m:r>
                      </m:den>
                    </m:f>
                  </m:oMath>
                </a14:m>
                <a:r>
                  <a:rPr lang="hu-HU" sz="1800" dirty="0"/>
                  <a:t>.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AAF0671-BBF8-42AD-BB85-377518C9A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548" y="1166191"/>
                <a:ext cx="11582400" cy="5010772"/>
              </a:xfrm>
              <a:blipFill>
                <a:blip r:embed="rId3"/>
                <a:stretch>
                  <a:fillRect t="-170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9BD68-59A1-4292-A623-9D0BD8CBF0D5}"/>
              </a:ext>
            </a:extLst>
          </p:cNvPr>
          <p:cNvSpPr/>
          <p:nvPr/>
        </p:nvSpPr>
        <p:spPr>
          <a:xfrm>
            <a:off x="3154016" y="2269436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IGAZ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3CED96-84A8-4A41-868C-8FB669E63C60}"/>
              </a:ext>
            </a:extLst>
          </p:cNvPr>
          <p:cNvSpPr/>
          <p:nvPr/>
        </p:nvSpPr>
        <p:spPr>
          <a:xfrm>
            <a:off x="7513982" y="2269436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HAMIS</a:t>
            </a: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949E9B5F-6D50-452D-BE7F-9F08BFFB7571}"/>
              </a:ext>
            </a:extLst>
          </p:cNvPr>
          <p:cNvSpPr/>
          <p:nvPr/>
        </p:nvSpPr>
        <p:spPr>
          <a:xfrm>
            <a:off x="5307495" y="2126283"/>
            <a:ext cx="1311965" cy="1166192"/>
          </a:xfrm>
          <a:prstGeom prst="noSmoking">
            <a:avLst/>
          </a:prstGeom>
          <a:solidFill>
            <a:srgbClr val="FC6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 VÁLASZ NEM HELYES</a:t>
            </a:r>
            <a:r>
              <a:rPr lang="en-US" sz="1600" b="1" dirty="0">
                <a:solidFill>
                  <a:schemeClr val="tx1"/>
                </a:solidFill>
              </a:rPr>
              <a:t>!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D9118-6D9B-440E-98F0-230A8B2637E7}"/>
              </a:ext>
            </a:extLst>
          </p:cNvPr>
          <p:cNvSpPr/>
          <p:nvPr/>
        </p:nvSpPr>
        <p:spPr>
          <a:xfrm>
            <a:off x="3154015" y="4316897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IGAZ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A50625-3E28-4888-8D8C-99C9B23CCC47}"/>
              </a:ext>
            </a:extLst>
          </p:cNvPr>
          <p:cNvSpPr/>
          <p:nvPr/>
        </p:nvSpPr>
        <p:spPr>
          <a:xfrm>
            <a:off x="7513982" y="4316897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HAMIS</a:t>
            </a: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916FA859-D4D3-499F-B18A-E819CE591E86}"/>
              </a:ext>
            </a:extLst>
          </p:cNvPr>
          <p:cNvSpPr/>
          <p:nvPr/>
        </p:nvSpPr>
        <p:spPr>
          <a:xfrm>
            <a:off x="5307494" y="4581085"/>
            <a:ext cx="1311965" cy="1166192"/>
          </a:xfrm>
          <a:prstGeom prst="noSmoking">
            <a:avLst/>
          </a:prstGeom>
          <a:solidFill>
            <a:srgbClr val="FC6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 VÁLASZ NEM HELYES</a:t>
            </a:r>
            <a:r>
              <a:rPr lang="en-US" sz="1600" b="1" dirty="0">
                <a:solidFill>
                  <a:schemeClr val="tx1"/>
                </a:solidFill>
              </a:rPr>
              <a:t>!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02E1690A-69EC-4ABB-90F7-9494C9C35EA8}"/>
              </a:ext>
            </a:extLst>
          </p:cNvPr>
          <p:cNvSpPr/>
          <p:nvPr/>
        </p:nvSpPr>
        <p:spPr>
          <a:xfrm>
            <a:off x="3611214" y="2895563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3FF4FCD3-598A-4549-A84F-DAC35DA29518}"/>
              </a:ext>
            </a:extLst>
          </p:cNvPr>
          <p:cNvSpPr/>
          <p:nvPr/>
        </p:nvSpPr>
        <p:spPr>
          <a:xfrm>
            <a:off x="7971181" y="4988448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xplosion: 8 Points 17">
            <a:hlinkClick r:id="rId4" action="ppaction://hlinksldjump"/>
            <a:extLst>
              <a:ext uri="{FF2B5EF4-FFF2-40B4-BE49-F238E27FC236}">
                <a16:creationId xmlns:a16="http://schemas.microsoft.com/office/drawing/2014/main" id="{448167DB-0C8C-4A52-89A2-02E7CB9883F5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077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urved Right 3">
            <a:hlinkClick r:id="rId2" action="ppaction://hlinksldjump"/>
            <a:extLst>
              <a:ext uri="{FF2B5EF4-FFF2-40B4-BE49-F238E27FC236}">
                <a16:creationId xmlns:a16="http://schemas.microsoft.com/office/drawing/2014/main" id="{E664AD04-2F79-4473-8E24-8C480C18F6E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E3C6779-1398-4081-A0C8-71045F57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AAF0671-BBF8-42AD-BB85-377518C9AC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548" y="1166191"/>
                <a:ext cx="11582400" cy="50107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	</a:t>
                </a:r>
                <a:r>
                  <a:rPr lang="ro-RO" sz="2400" dirty="0"/>
                  <a:t>Döntsd el az alábbi kijelentések logikai értékét</a:t>
                </a:r>
                <a:r>
                  <a:rPr lang="en-US" sz="2400" dirty="0"/>
                  <a:t>! </a:t>
                </a:r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r>
                  <a:rPr lang="hu-HU" sz="2000" dirty="0"/>
                  <a:t>3</a:t>
                </a:r>
                <a:r>
                  <a:rPr lang="en-US" sz="2000" dirty="0"/>
                  <a:t>.</a:t>
                </a:r>
                <a:r>
                  <a:rPr lang="hu-HU" sz="2000" dirty="0"/>
                  <a:t> Tangens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000" dirty="0"/>
                  <a:t> értéke megegyezik a szinusz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000" dirty="0"/>
                  <a:t> értékével és egyenlőek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u-HU" sz="2400" dirty="0"/>
                  <a:t> </a:t>
                </a:r>
                <a:r>
                  <a:rPr lang="hu-HU" sz="2000" dirty="0"/>
                  <a:t>- el.</a:t>
                </a:r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r>
                  <a:rPr lang="hu-HU" sz="2000" dirty="0"/>
                  <a:t>	4. Koszinusz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000" dirty="0"/>
                  <a:t> értéke megegyezik a kotangens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hu-H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sz="2000" dirty="0"/>
                  <a:t> értékével  és egyenlőek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hu-HU" sz="2000" dirty="0"/>
                  <a:t> –el.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6AAF0671-BBF8-42AD-BB85-377518C9AC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548" y="1166191"/>
                <a:ext cx="11582400" cy="5010772"/>
              </a:xfrm>
              <a:blipFill>
                <a:blip r:embed="rId3"/>
                <a:stretch>
                  <a:fillRect t="-170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9BD68-59A1-4292-A623-9D0BD8CBF0D5}"/>
              </a:ext>
            </a:extLst>
          </p:cNvPr>
          <p:cNvSpPr/>
          <p:nvPr/>
        </p:nvSpPr>
        <p:spPr>
          <a:xfrm>
            <a:off x="3154016" y="2269436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IGAZ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3CED96-84A8-4A41-868C-8FB669E63C60}"/>
              </a:ext>
            </a:extLst>
          </p:cNvPr>
          <p:cNvSpPr/>
          <p:nvPr/>
        </p:nvSpPr>
        <p:spPr>
          <a:xfrm>
            <a:off x="7513982" y="2269436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HAMIS</a:t>
            </a: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949E9B5F-6D50-452D-BE7F-9F08BFFB7571}"/>
              </a:ext>
            </a:extLst>
          </p:cNvPr>
          <p:cNvSpPr/>
          <p:nvPr/>
        </p:nvSpPr>
        <p:spPr>
          <a:xfrm>
            <a:off x="5307495" y="2126283"/>
            <a:ext cx="1311965" cy="1166192"/>
          </a:xfrm>
          <a:prstGeom prst="noSmoking">
            <a:avLst/>
          </a:prstGeom>
          <a:solidFill>
            <a:srgbClr val="FC6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 VÁLASZ NEM HELYES</a:t>
            </a:r>
            <a:r>
              <a:rPr lang="en-US" sz="1600" b="1" dirty="0">
                <a:solidFill>
                  <a:schemeClr val="tx1"/>
                </a:solidFill>
              </a:rPr>
              <a:t>!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D9118-6D9B-440E-98F0-230A8B2637E7}"/>
              </a:ext>
            </a:extLst>
          </p:cNvPr>
          <p:cNvSpPr/>
          <p:nvPr/>
        </p:nvSpPr>
        <p:spPr>
          <a:xfrm>
            <a:off x="3154015" y="4316897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IGAZ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A50625-3E28-4888-8D8C-99C9B23CCC47}"/>
              </a:ext>
            </a:extLst>
          </p:cNvPr>
          <p:cNvSpPr/>
          <p:nvPr/>
        </p:nvSpPr>
        <p:spPr>
          <a:xfrm>
            <a:off x="7513982" y="4316897"/>
            <a:ext cx="1311965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HAMIS</a:t>
            </a: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916FA859-D4D3-499F-B18A-E819CE591E86}"/>
              </a:ext>
            </a:extLst>
          </p:cNvPr>
          <p:cNvSpPr/>
          <p:nvPr/>
        </p:nvSpPr>
        <p:spPr>
          <a:xfrm>
            <a:off x="5307494" y="4581085"/>
            <a:ext cx="1311965" cy="1166192"/>
          </a:xfrm>
          <a:prstGeom prst="noSmoking">
            <a:avLst/>
          </a:prstGeom>
          <a:solidFill>
            <a:srgbClr val="FC6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 VÁLASZ NEM HELYES</a:t>
            </a:r>
            <a:r>
              <a:rPr lang="en-US" sz="1600" b="1" dirty="0">
                <a:solidFill>
                  <a:schemeClr val="tx1"/>
                </a:solidFill>
              </a:rPr>
              <a:t>!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02E1690A-69EC-4ABB-90F7-9494C9C35EA8}"/>
              </a:ext>
            </a:extLst>
          </p:cNvPr>
          <p:cNvSpPr/>
          <p:nvPr/>
        </p:nvSpPr>
        <p:spPr>
          <a:xfrm>
            <a:off x="7971181" y="2812633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3FF4FCD3-598A-4549-A84F-DAC35DA29518}"/>
              </a:ext>
            </a:extLst>
          </p:cNvPr>
          <p:cNvSpPr/>
          <p:nvPr/>
        </p:nvSpPr>
        <p:spPr>
          <a:xfrm>
            <a:off x="7971181" y="4988448"/>
            <a:ext cx="397565" cy="375370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xplosion: 8 Points 14">
            <a:hlinkClick r:id="rId4" action="ppaction://hlinksldjump"/>
            <a:extLst>
              <a:ext uri="{FF2B5EF4-FFF2-40B4-BE49-F238E27FC236}">
                <a16:creationId xmlns:a16="http://schemas.microsoft.com/office/drawing/2014/main" id="{7D312434-05C5-45B3-961E-78BD8146E240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501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DFDF-171F-433A-98D5-C9FCDAAA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192750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GRATULÁLOK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 </a:t>
            </a:r>
            <a:b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</a:b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EZZEL A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 NEGYEDIK</a:t>
            </a: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 FEJEZET VÉGÉHEZ ÉRTÉL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D0F5-1B98-475B-94DA-834E825C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8" y="2953394"/>
            <a:ext cx="2627243" cy="255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owchart: Punched Tape 4">
            <a:hlinkClick r:id="rId3" action="ppaction://hlinksldjump"/>
            <a:extLst>
              <a:ext uri="{FF2B5EF4-FFF2-40B4-BE49-F238E27FC236}">
                <a16:creationId xmlns:a16="http://schemas.microsoft.com/office/drawing/2014/main" id="{5C72D7B5-C066-4AD3-A660-A5EFF4E4F866}"/>
              </a:ext>
            </a:extLst>
          </p:cNvPr>
          <p:cNvSpPr/>
          <p:nvPr/>
        </p:nvSpPr>
        <p:spPr>
          <a:xfrm>
            <a:off x="357807" y="4846128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Z ANYAGHOZ</a:t>
            </a: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387074A8-5A41-42A5-B467-7434044AE27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7" name="Arrow: Curved Right 6">
            <a:hlinkClick r:id="rId5" action="ppaction://hlinksldjump"/>
            <a:extLst>
              <a:ext uri="{FF2B5EF4-FFF2-40B4-BE49-F238E27FC236}">
                <a16:creationId xmlns:a16="http://schemas.microsoft.com/office/drawing/2014/main" id="{A71743DA-62EC-4746-AD16-8D9085C70548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</a:t>
            </a:r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. FEJEZET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Flowchart: Punched Tape 7">
            <a:hlinkClick r:id="rId6" action="ppaction://hlinksldjump"/>
            <a:extLst>
              <a:ext uri="{FF2B5EF4-FFF2-40B4-BE49-F238E27FC236}">
                <a16:creationId xmlns:a16="http://schemas.microsoft.com/office/drawing/2014/main" id="{BFD16791-5F5F-4088-A5F2-E4C8AD0C62A2}"/>
              </a:ext>
            </a:extLst>
          </p:cNvPr>
          <p:cNvSpPr/>
          <p:nvPr/>
        </p:nvSpPr>
        <p:spPr>
          <a:xfrm>
            <a:off x="357807" y="5808417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KÉRDÉSEKHEZ</a:t>
            </a:r>
          </a:p>
        </p:txBody>
      </p:sp>
    </p:spTree>
    <p:extLst>
      <p:ext uri="{BB962C8B-B14F-4D97-AF65-F5344CB8AC3E}">
        <p14:creationId xmlns:p14="http://schemas.microsoft.com/office/powerpoint/2010/main" val="1783758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AA44-243C-4F4B-8313-C90FE657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734"/>
            <a:ext cx="10515600" cy="64204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V. A HÁROMSZÖGEK KERÜLETE, TERÜLETE</a:t>
            </a:r>
            <a:endParaRPr lang="hu-HU" dirty="0"/>
          </a:p>
        </p:txBody>
      </p:sp>
      <p:pic>
        <p:nvPicPr>
          <p:cNvPr id="3" name="A háromszögek kerülete, területe">
            <a:hlinkClick r:id="" action="ppaction://media"/>
            <a:extLst>
              <a:ext uri="{FF2B5EF4-FFF2-40B4-BE49-F238E27FC236}">
                <a16:creationId xmlns:a16="http://schemas.microsoft.com/office/drawing/2014/main" id="{543D8217-5DDF-4FE8-9F6D-BD1A76E2C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9657" y="1139341"/>
            <a:ext cx="8552685" cy="4810885"/>
          </a:xfrm>
          <a:prstGeom prst="rect">
            <a:avLst/>
          </a:prstGeom>
        </p:spPr>
      </p:pic>
      <p:sp>
        <p:nvSpPr>
          <p:cNvPr id="4" name="Arrow: Curved Left 3">
            <a:hlinkClick r:id="rId5" action="ppaction://hlinksldjump"/>
            <a:extLst>
              <a:ext uri="{FF2B5EF4-FFF2-40B4-BE49-F238E27FC236}">
                <a16:creationId xmlns:a16="http://schemas.microsoft.com/office/drawing/2014/main" id="{0B20B4DB-D24B-483B-88F1-D336BFEB4A90}"/>
              </a:ext>
            </a:extLst>
          </p:cNvPr>
          <p:cNvSpPr/>
          <p:nvPr/>
        </p:nvSpPr>
        <p:spPr>
          <a:xfrm>
            <a:off x="134817" y="5897217"/>
            <a:ext cx="1203653" cy="873490"/>
          </a:xfrm>
          <a:prstGeom prst="curvedLef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5" name="Arrow: Curved Right 4">
            <a:hlinkClick r:id="rId6" action="ppaction://hlinksldjump"/>
            <a:extLst>
              <a:ext uri="{FF2B5EF4-FFF2-40B4-BE49-F238E27FC236}">
                <a16:creationId xmlns:a16="http://schemas.microsoft.com/office/drawing/2014/main" id="{F6891F53-6627-47D9-9D89-08323D3D8955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  <p:sp>
        <p:nvSpPr>
          <p:cNvPr id="6" name="Explosion: 8 Points 5">
            <a:hlinkClick r:id="rId7" action="ppaction://hlinksldjump"/>
            <a:extLst>
              <a:ext uri="{FF2B5EF4-FFF2-40B4-BE49-F238E27FC236}">
                <a16:creationId xmlns:a16="http://schemas.microsoft.com/office/drawing/2014/main" id="{965A1412-8835-4E44-AA6F-F93AFF798DC7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132270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36EF-0CFB-4FB8-BCF5-F7025441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33B3E-29BE-4CE0-B661-C86C1C23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73970"/>
            <a:ext cx="10512424" cy="647595"/>
          </a:xfrm>
        </p:spPr>
        <p:txBody>
          <a:bodyPr/>
          <a:lstStyle/>
          <a:p>
            <a:r>
              <a:rPr lang="en-US" b="0" dirty="0"/>
              <a:t>I. </a:t>
            </a:r>
            <a:r>
              <a:rPr lang="hu-HU" b="0" dirty="0"/>
              <a:t>Egészítsd ki a hiányzó részeket</a:t>
            </a:r>
            <a:r>
              <a:rPr lang="en-US" b="0" dirty="0"/>
              <a:t>! </a:t>
            </a:r>
            <a:endParaRPr lang="hu-HU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7992584-FD6C-4CC9-B829-105704A6FE9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77078" y="2132910"/>
                <a:ext cx="11237844" cy="435996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000" dirty="0"/>
                  <a:t>	</a:t>
                </a:r>
                <a:r>
                  <a:rPr lang="en-US" sz="2000" dirty="0"/>
                  <a:t>1. </a:t>
                </a:r>
                <a:r>
                  <a:rPr lang="hu-HU" sz="2000" dirty="0"/>
                  <a:t>Egy háromszög kerülete az oldalak ... áll.</a:t>
                </a:r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r>
                  <a:rPr lang="hu-HU" sz="2000" dirty="0"/>
                  <a:t>	    Egy háromszög kerülete az oldalak  .................... áll.</a:t>
                </a:r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  <a:p>
                <a:pPr marL="0" indent="0">
                  <a:buNone/>
                </a:pPr>
                <a:r>
                  <a:rPr lang="hu-HU" sz="2000" dirty="0"/>
                  <a:t>	2. Ha egy háromszög kerülete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35 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 és az egyik oldal hossza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, egy másik pedig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, akkor 		    a harmadik oldal hossza ...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hu-HU" sz="2000" dirty="0"/>
              </a:p>
              <a:p>
                <a:pPr marL="0" indent="0">
                  <a:buNone/>
                </a:pPr>
                <a:endParaRPr lang="hu-HU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7992584-FD6C-4CC9-B829-105704A6FE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77078" y="2132910"/>
                <a:ext cx="11237844" cy="4359965"/>
              </a:xfrm>
              <a:blipFill>
                <a:blip r:embed="rId2"/>
                <a:stretch>
                  <a:fillRect t="-15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2493E3-3C59-47FE-92B1-353CA0747544}"/>
              </a:ext>
            </a:extLst>
          </p:cNvPr>
          <p:cNvSpPr/>
          <p:nvPr/>
        </p:nvSpPr>
        <p:spPr>
          <a:xfrm>
            <a:off x="3193773" y="2607230"/>
            <a:ext cx="1709531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a. szorzatából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955331-3808-4D25-AC38-78429B48D908}"/>
              </a:ext>
            </a:extLst>
          </p:cNvPr>
          <p:cNvSpPr/>
          <p:nvPr/>
        </p:nvSpPr>
        <p:spPr>
          <a:xfrm>
            <a:off x="6983895" y="2607230"/>
            <a:ext cx="1709531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b. összegéből</a:t>
            </a: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BB8312CB-0D19-44A3-8D24-AB3D961CFD22}"/>
              </a:ext>
            </a:extLst>
          </p:cNvPr>
          <p:cNvSpPr/>
          <p:nvPr/>
        </p:nvSpPr>
        <p:spPr>
          <a:xfrm>
            <a:off x="5009324" y="2682932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E3CA10-3AED-4579-9B3C-2C0D8788B14E}"/>
              </a:ext>
            </a:extLst>
          </p:cNvPr>
          <p:cNvSpPr/>
          <p:nvPr/>
        </p:nvSpPr>
        <p:spPr>
          <a:xfrm>
            <a:off x="5128592" y="3246793"/>
            <a:ext cx="1709531" cy="3753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rgbClr val="2CD87A"/>
                </a:solidFill>
              </a:rPr>
              <a:t>összegéből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CA3D2C2-2F43-490F-BE9A-594690B22F41}"/>
                  </a:ext>
                </a:extLst>
              </p:cNvPr>
              <p:cNvSpPr/>
              <p:nvPr/>
            </p:nvSpPr>
            <p:spPr>
              <a:xfrm>
                <a:off x="3047998" y="5584030"/>
                <a:ext cx="1709531" cy="52677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b="1" dirty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r>
                      <a:rPr lang="hu-HU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hu-HU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𝒄𝒎</m:t>
                    </m:r>
                  </m:oMath>
                </a14:m>
                <a:endParaRPr lang="hu-HU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CA3D2C2-2F43-490F-BE9A-594690B22F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8" y="5584030"/>
                <a:ext cx="1709531" cy="526774"/>
              </a:xfrm>
              <a:prstGeom prst="roundRect">
                <a:avLst/>
              </a:prstGeom>
              <a:blipFill>
                <a:blip r:embed="rId3"/>
                <a:stretch>
                  <a:fillRect b="-34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D28127-C8DB-483E-B8F7-4E9141886F2A}"/>
              </a:ext>
            </a:extLst>
          </p:cNvPr>
          <p:cNvSpPr/>
          <p:nvPr/>
        </p:nvSpPr>
        <p:spPr>
          <a:xfrm>
            <a:off x="6626080" y="5725168"/>
            <a:ext cx="2756453" cy="5267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b. nem létezik ilyen háromszög</a:t>
            </a: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548C5250-6E3D-420C-A1BF-F1CECEB6413F}"/>
              </a:ext>
            </a:extLst>
          </p:cNvPr>
          <p:cNvSpPr/>
          <p:nvPr/>
        </p:nvSpPr>
        <p:spPr>
          <a:xfrm>
            <a:off x="5009324" y="5613185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8" name="Smiley Face 17">
            <a:extLst>
              <a:ext uri="{FF2B5EF4-FFF2-40B4-BE49-F238E27FC236}">
                <a16:creationId xmlns:a16="http://schemas.microsoft.com/office/drawing/2014/main" id="{2442D5AA-164E-40BA-8298-7FCEB50AFB3A}"/>
              </a:ext>
            </a:extLst>
          </p:cNvPr>
          <p:cNvSpPr/>
          <p:nvPr/>
        </p:nvSpPr>
        <p:spPr>
          <a:xfrm>
            <a:off x="9382533" y="5653422"/>
            <a:ext cx="397565" cy="387989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xplosion: 8 Points 18">
            <a:hlinkClick r:id="rId4" action="ppaction://hlinksldjump"/>
            <a:extLst>
              <a:ext uri="{FF2B5EF4-FFF2-40B4-BE49-F238E27FC236}">
                <a16:creationId xmlns:a16="http://schemas.microsoft.com/office/drawing/2014/main" id="{CD07E772-DB8D-44A7-B32B-1F562DCA1299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20" name="Arrow: Curved Right 19">
            <a:hlinkClick r:id="rId5" action="ppaction://hlinksldjump"/>
            <a:extLst>
              <a:ext uri="{FF2B5EF4-FFF2-40B4-BE49-F238E27FC236}">
                <a16:creationId xmlns:a16="http://schemas.microsoft.com/office/drawing/2014/main" id="{007F8281-6884-4D54-A913-C4FBE2AF8523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</p:spTree>
    <p:extLst>
      <p:ext uri="{BB962C8B-B14F-4D97-AF65-F5344CB8AC3E}">
        <p14:creationId xmlns:p14="http://schemas.microsoft.com/office/powerpoint/2010/main" val="7132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  <p:bldP spid="17" grpId="0" animBg="1"/>
      <p:bldP spid="18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36EF-0CFB-4FB8-BCF5-F7025441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33B3E-29BE-4CE0-B661-C86C1C23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149" y="1423862"/>
            <a:ext cx="10512424" cy="423745"/>
          </a:xfrm>
        </p:spPr>
        <p:txBody>
          <a:bodyPr/>
          <a:lstStyle/>
          <a:p>
            <a:r>
              <a:rPr lang="en-US" b="0" dirty="0"/>
              <a:t>I</a:t>
            </a:r>
            <a:r>
              <a:rPr lang="hu-HU" b="0" dirty="0"/>
              <a:t>I. Válaszd ki a helyes választ</a:t>
            </a:r>
            <a:r>
              <a:rPr lang="en-US" b="0" dirty="0"/>
              <a:t>!</a:t>
            </a:r>
            <a:endParaRPr lang="hu-HU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38A11-B6C4-423F-A582-B780E3D0B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177" y="1834328"/>
            <a:ext cx="5157787" cy="240634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u-HU" sz="2000" dirty="0"/>
              <a:t>A háromszög területképlete a következő</a:t>
            </a:r>
            <a:r>
              <a:rPr lang="en-US" sz="2000" dirty="0"/>
              <a:t>:</a:t>
            </a:r>
            <a:endParaRPr lang="hu-HU" sz="2000" dirty="0"/>
          </a:p>
          <a:p>
            <a:pPr marL="0" indent="0">
              <a:buNone/>
            </a:pPr>
            <a:r>
              <a:rPr lang="hu-HU" sz="2000" dirty="0"/>
              <a:t>	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D68BAD8-539B-4B4E-A095-C33CAF0ACEF3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380485" y="1810437"/>
                <a:ext cx="5183188" cy="25702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2000" dirty="0"/>
                  <a:t>2. Ha egy háromszögben az alap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, a magasság pedig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6 </m:t>
                    </m:r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, akkor a háromszög területe</a:t>
                </a:r>
                <a:r>
                  <a:rPr lang="en-US" sz="2000" dirty="0"/>
                  <a:t>:</a:t>
                </a:r>
                <a:endParaRPr lang="hu-HU" sz="2000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D68BAD8-539B-4B4E-A095-C33CAF0ACE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380485" y="1810437"/>
                <a:ext cx="5183188" cy="2570299"/>
              </a:xfrm>
              <a:blipFill>
                <a:blip r:embed="rId2"/>
                <a:stretch>
                  <a:fillRect l="-1294" t="-260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548C5250-6E3D-420C-A1BF-F1CECEB6413F}"/>
              </a:ext>
            </a:extLst>
          </p:cNvPr>
          <p:cNvSpPr/>
          <p:nvPr/>
        </p:nvSpPr>
        <p:spPr>
          <a:xfrm>
            <a:off x="4433663" y="3039812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8" name="Smiley Face 17">
            <a:extLst>
              <a:ext uri="{FF2B5EF4-FFF2-40B4-BE49-F238E27FC236}">
                <a16:creationId xmlns:a16="http://schemas.microsoft.com/office/drawing/2014/main" id="{2442D5AA-164E-40BA-8298-7FCEB50AFB3A}"/>
              </a:ext>
            </a:extLst>
          </p:cNvPr>
          <p:cNvSpPr/>
          <p:nvPr/>
        </p:nvSpPr>
        <p:spPr>
          <a:xfrm>
            <a:off x="4433662" y="2311080"/>
            <a:ext cx="397565" cy="387989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xplosion: 8 Points 18">
            <a:hlinkClick r:id="rId3" action="ppaction://hlinksldjump"/>
            <a:extLst>
              <a:ext uri="{FF2B5EF4-FFF2-40B4-BE49-F238E27FC236}">
                <a16:creationId xmlns:a16="http://schemas.microsoft.com/office/drawing/2014/main" id="{CD07E772-DB8D-44A7-B32B-1F562DCA1299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57372A-8B91-4746-85DE-4B24DE144F05}"/>
                  </a:ext>
                </a:extLst>
              </p:cNvPr>
              <p:cNvSpPr/>
              <p:nvPr/>
            </p:nvSpPr>
            <p:spPr>
              <a:xfrm>
                <a:off x="2186609" y="2325680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>
                    <a:solidFill>
                      <a:schemeClr val="tx1"/>
                    </a:solidFill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alap</m:t>
                        </m:r>
                        <m: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m:rPr>
                            <m:sty m:val="p"/>
                          </m:rP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magass</m:t>
                        </m:r>
                        <m: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hu-H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357372A-8B91-4746-85DE-4B24DE144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09" y="2325680"/>
                <a:ext cx="1881808" cy="423745"/>
              </a:xfrm>
              <a:prstGeom prst="roundRect">
                <a:avLst/>
              </a:prstGeom>
              <a:blipFill>
                <a:blip r:embed="rId4"/>
                <a:stretch>
                  <a:fillRect t="-1449" b="-188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523DB27-C59A-4511-B196-B3EB3B137426}"/>
                  </a:ext>
                </a:extLst>
              </p:cNvPr>
              <p:cNvSpPr/>
              <p:nvPr/>
            </p:nvSpPr>
            <p:spPr>
              <a:xfrm>
                <a:off x="2186609" y="3015625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600" dirty="0">
                    <a:solidFill>
                      <a:schemeClr val="tx1"/>
                    </a:solidFill>
                  </a:rPr>
                  <a:t>b.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alap</m:t>
                    </m:r>
                    <m:r>
                      <a:rPr lang="hu-HU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hu-HU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magass</m:t>
                    </m:r>
                    <m:r>
                      <a:rPr lang="hu-HU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hu-HU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hu-HU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523DB27-C59A-4511-B196-B3EB3B137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09" y="3015625"/>
                <a:ext cx="1881808" cy="423745"/>
              </a:xfrm>
              <a:prstGeom prst="roundRect">
                <a:avLst/>
              </a:prstGeom>
              <a:blipFill>
                <a:blip r:embed="rId5"/>
                <a:stretch>
                  <a:fillRect l="-649"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8F4F945-958D-40B3-9D97-AD351924C17F}"/>
                  </a:ext>
                </a:extLst>
              </p:cNvPr>
              <p:cNvSpPr/>
              <p:nvPr/>
            </p:nvSpPr>
            <p:spPr>
              <a:xfrm>
                <a:off x="2186609" y="3705570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magass</m:t>
                        </m:r>
                        <m: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hu-HU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8F4F945-958D-40B3-9D97-AD351924C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09" y="3705570"/>
                <a:ext cx="1881808" cy="423745"/>
              </a:xfrm>
              <a:prstGeom prst="roundRect">
                <a:avLst/>
              </a:prstGeom>
              <a:blipFill>
                <a:blip r:embed="rId6"/>
                <a:stretch>
                  <a:fillRect t="-1449" b="-17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&quot;Not Allowed&quot; Symbol 22">
            <a:extLst>
              <a:ext uri="{FF2B5EF4-FFF2-40B4-BE49-F238E27FC236}">
                <a16:creationId xmlns:a16="http://schemas.microsoft.com/office/drawing/2014/main" id="{1C24A954-77F6-4FA3-8980-99D7A5BEB447}"/>
              </a:ext>
            </a:extLst>
          </p:cNvPr>
          <p:cNvSpPr/>
          <p:nvPr/>
        </p:nvSpPr>
        <p:spPr>
          <a:xfrm>
            <a:off x="4451327" y="3723816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3A3657C-B26D-4659-B9DA-1137FDFA4801}"/>
                  </a:ext>
                </a:extLst>
              </p:cNvPr>
              <p:cNvSpPr/>
              <p:nvPr/>
            </p:nvSpPr>
            <p:spPr>
              <a:xfrm>
                <a:off x="7344396" y="4023242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=8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3A3657C-B26D-4659-B9DA-1137FDFA48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396" y="4023242"/>
                <a:ext cx="1881808" cy="423745"/>
              </a:xfrm>
              <a:prstGeom prst="roundRect">
                <a:avLst/>
              </a:prstGeom>
              <a:blipFill>
                <a:blip r:embed="rId7"/>
                <a:stretch>
                  <a:fillRect t="-1449" b="-17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F264290-1E7D-43A8-A717-EEFBD8300D2E}"/>
                  </a:ext>
                </a:extLst>
              </p:cNvPr>
              <p:cNvSpPr/>
              <p:nvPr/>
            </p:nvSpPr>
            <p:spPr>
              <a:xfrm>
                <a:off x="7344396" y="2803752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>
                    <a:solidFill>
                      <a:schemeClr val="tx1"/>
                    </a:solidFill>
                  </a:rPr>
                  <a:t>a.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=60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F264290-1E7D-43A8-A717-EEFBD8300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396" y="2803752"/>
                <a:ext cx="1881808" cy="423745"/>
              </a:xfrm>
              <a:prstGeom prst="roundRect">
                <a:avLst/>
              </a:prstGeom>
              <a:blipFill>
                <a:blip r:embed="rId8"/>
                <a:stretch>
                  <a:fillRect t="-1449" b="-17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823EC59-52C1-49A5-9378-09C80BE0C6F2}"/>
                  </a:ext>
                </a:extLst>
              </p:cNvPr>
              <p:cNvSpPr/>
              <p:nvPr/>
            </p:nvSpPr>
            <p:spPr>
              <a:xfrm>
                <a:off x="7344396" y="3413497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</a:t>
                </a:r>
                <a:r>
                  <a:rPr lang="hu-HU" dirty="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=30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1823EC59-52C1-49A5-9378-09C80BE0C6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396" y="3413497"/>
                <a:ext cx="1881808" cy="423745"/>
              </a:xfrm>
              <a:prstGeom prst="roundRect">
                <a:avLst/>
              </a:prstGeom>
              <a:blipFill>
                <a:blip r:embed="rId9"/>
                <a:stretch>
                  <a:fillRect t="-1449" b="-173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&quot;Not Allowed&quot; Symbol 27">
            <a:extLst>
              <a:ext uri="{FF2B5EF4-FFF2-40B4-BE49-F238E27FC236}">
                <a16:creationId xmlns:a16="http://schemas.microsoft.com/office/drawing/2014/main" id="{22E554AD-6A57-49B3-BE51-DEBD1BD80C84}"/>
              </a:ext>
            </a:extLst>
          </p:cNvPr>
          <p:cNvSpPr/>
          <p:nvPr/>
        </p:nvSpPr>
        <p:spPr>
          <a:xfrm>
            <a:off x="9573246" y="4013063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9" name="&quot;Not Allowed&quot; Symbol 28">
            <a:extLst>
              <a:ext uri="{FF2B5EF4-FFF2-40B4-BE49-F238E27FC236}">
                <a16:creationId xmlns:a16="http://schemas.microsoft.com/office/drawing/2014/main" id="{D83F9470-7717-4D21-8A9E-AFA5238D33FA}"/>
              </a:ext>
            </a:extLst>
          </p:cNvPr>
          <p:cNvSpPr/>
          <p:nvPr/>
        </p:nvSpPr>
        <p:spPr>
          <a:xfrm>
            <a:off x="9573246" y="2794953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0" name="Smiley Face 29">
            <a:extLst>
              <a:ext uri="{FF2B5EF4-FFF2-40B4-BE49-F238E27FC236}">
                <a16:creationId xmlns:a16="http://schemas.microsoft.com/office/drawing/2014/main" id="{DCEB73F2-88B1-4EDE-B44D-B2BDFBA6AD29}"/>
              </a:ext>
            </a:extLst>
          </p:cNvPr>
          <p:cNvSpPr/>
          <p:nvPr/>
        </p:nvSpPr>
        <p:spPr>
          <a:xfrm>
            <a:off x="9573246" y="3416961"/>
            <a:ext cx="397565" cy="387989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DF8EE1-2D65-46A7-9A4B-1962A8DF541B}"/>
                  </a:ext>
                </a:extLst>
              </p:cNvPr>
              <p:cNvSpPr txBox="1"/>
              <p:nvPr/>
            </p:nvSpPr>
            <p:spPr>
              <a:xfrm>
                <a:off x="1049177" y="4718742"/>
                <a:ext cx="4781780" cy="1042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3. </a:t>
                </a:r>
                <a:r>
                  <a:rPr lang="hu-HU" sz="2000" dirty="0"/>
                  <a:t>Ha egy háromszög területe </a:t>
                </a:r>
                <a14:m>
                  <m:oMath xmlns:m="http://schemas.openxmlformats.org/officeDocument/2006/math">
                    <m:r>
                      <a:rPr lang="hu-HU" sz="2000" b="0" i="0" smtClean="0">
                        <a:latin typeface="Cambria Math" panose="02040503050406030204" pitchFamily="18" charset="0"/>
                      </a:rPr>
                      <m:t>24 </m:t>
                    </m:r>
                    <m:sSup>
                      <m:sSupPr>
                        <m:ctrlPr>
                          <a:rPr lang="hu-HU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hu-H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sz="2000" dirty="0"/>
                  <a:t>, alapja pedig </a:t>
                </a:r>
                <a14:m>
                  <m:oMath xmlns:m="http://schemas.openxmlformats.org/officeDocument/2006/math">
                    <m:r>
                      <a:rPr lang="hu-HU" sz="2000" b="0" i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ro-RO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o-RO" sz="20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hu-HU" sz="2000" dirty="0"/>
                  <a:t>, akkor a háromszög magassága</a:t>
                </a:r>
                <a:r>
                  <a:rPr lang="en-US" sz="2000" dirty="0"/>
                  <a:t>: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DF8EE1-2D65-46A7-9A4B-1962A8DF5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77" y="4718742"/>
                <a:ext cx="4781780" cy="1042017"/>
              </a:xfrm>
              <a:prstGeom prst="rect">
                <a:avLst/>
              </a:prstGeom>
              <a:blipFill>
                <a:blip r:embed="rId10"/>
                <a:stretch>
                  <a:fillRect l="-1274" t="-2924" b="-701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FA2D0CB-20B7-4025-8733-E25A8166A994}"/>
                  </a:ext>
                </a:extLst>
              </p:cNvPr>
              <p:cNvSpPr/>
              <p:nvPr/>
            </p:nvSpPr>
            <p:spPr>
              <a:xfrm>
                <a:off x="1501923" y="5684917"/>
                <a:ext cx="1881808" cy="423745"/>
              </a:xfrm>
              <a:prstGeom prst="roundRect">
                <a:avLst/>
              </a:prstGeom>
              <a:solidFill>
                <a:srgbClr val="3F8C9B">
                  <a:alpha val="5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dirty="0">
                    <a:solidFill>
                      <a:schemeClr val="tx1"/>
                    </a:solidFill>
                  </a:rPr>
                  <a:t>a.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hu-HU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FA2D0CB-20B7-4025-8733-E25A8166A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23" y="5684917"/>
                <a:ext cx="1881808" cy="423745"/>
              </a:xfrm>
              <a:prstGeom prst="roundRect">
                <a:avLst/>
              </a:prstGeom>
              <a:blipFill>
                <a:blip r:embed="rId11"/>
                <a:stretch>
                  <a:fillRect t="-1449" b="-15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6208508-29AA-4E09-93AE-084F2707BEAE}"/>
              </a:ext>
            </a:extLst>
          </p:cNvPr>
          <p:cNvSpPr/>
          <p:nvPr/>
        </p:nvSpPr>
        <p:spPr>
          <a:xfrm>
            <a:off x="3814686" y="5684916"/>
            <a:ext cx="1881808" cy="423745"/>
          </a:xfrm>
          <a:prstGeom prst="roundRect">
            <a:avLst/>
          </a:prstGeom>
          <a:solidFill>
            <a:srgbClr val="3F8C9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b. 4 </a:t>
            </a:r>
            <a:r>
              <a:rPr lang="en-US" i="1" dirty="0">
                <a:solidFill>
                  <a:schemeClr val="tx1"/>
                </a:solidFill>
              </a:rPr>
              <a:t>cm</a:t>
            </a:r>
            <a:endParaRPr lang="hu-HU" i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F283F3D-E0F2-4BE8-A3A5-F60E6851AC21}"/>
              </a:ext>
            </a:extLst>
          </p:cNvPr>
          <p:cNvSpPr/>
          <p:nvPr/>
        </p:nvSpPr>
        <p:spPr>
          <a:xfrm>
            <a:off x="6127449" y="5689114"/>
            <a:ext cx="1881808" cy="423745"/>
          </a:xfrm>
          <a:prstGeom prst="roundRect">
            <a:avLst/>
          </a:prstGeom>
          <a:solidFill>
            <a:srgbClr val="3F8C9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c. 12 </a:t>
            </a:r>
            <a:r>
              <a:rPr lang="en-US" i="1" dirty="0">
                <a:solidFill>
                  <a:schemeClr val="tx1"/>
                </a:solidFill>
              </a:rPr>
              <a:t>cm</a:t>
            </a:r>
            <a:endParaRPr lang="hu-HU" i="1" dirty="0">
              <a:solidFill>
                <a:schemeClr val="tx1"/>
              </a:solidFill>
            </a:endParaRPr>
          </a:p>
        </p:txBody>
      </p:sp>
      <p:sp>
        <p:nvSpPr>
          <p:cNvPr id="35" name="Smiley Face 34">
            <a:extLst>
              <a:ext uri="{FF2B5EF4-FFF2-40B4-BE49-F238E27FC236}">
                <a16:creationId xmlns:a16="http://schemas.microsoft.com/office/drawing/2014/main" id="{4338F04C-1BFD-459C-AF27-0A6F9A73A2B5}"/>
              </a:ext>
            </a:extLst>
          </p:cNvPr>
          <p:cNvSpPr/>
          <p:nvPr/>
        </p:nvSpPr>
        <p:spPr>
          <a:xfrm>
            <a:off x="2921410" y="5700341"/>
            <a:ext cx="397565" cy="387989"/>
          </a:xfrm>
          <a:prstGeom prst="smileyFace">
            <a:avLst/>
          </a:prstGeom>
          <a:solidFill>
            <a:srgbClr val="2CD8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&quot;Not Allowed&quot; Symbol 35">
            <a:extLst>
              <a:ext uri="{FF2B5EF4-FFF2-40B4-BE49-F238E27FC236}">
                <a16:creationId xmlns:a16="http://schemas.microsoft.com/office/drawing/2014/main" id="{54936E6D-790C-4775-A0D0-BC30F477E2CF}"/>
              </a:ext>
            </a:extLst>
          </p:cNvPr>
          <p:cNvSpPr/>
          <p:nvPr/>
        </p:nvSpPr>
        <p:spPr>
          <a:xfrm>
            <a:off x="7571937" y="5693398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7" name="&quot;Not Allowed&quot; Symbol 36">
            <a:extLst>
              <a:ext uri="{FF2B5EF4-FFF2-40B4-BE49-F238E27FC236}">
                <a16:creationId xmlns:a16="http://schemas.microsoft.com/office/drawing/2014/main" id="{640F4D77-DFCD-4BFD-9C23-919455CF110C}"/>
              </a:ext>
            </a:extLst>
          </p:cNvPr>
          <p:cNvSpPr/>
          <p:nvPr/>
        </p:nvSpPr>
        <p:spPr>
          <a:xfrm>
            <a:off x="5259275" y="5698168"/>
            <a:ext cx="397564" cy="375370"/>
          </a:xfrm>
          <a:prstGeom prst="noSmoking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8" name="Arrow: Curved Right 37">
            <a:hlinkClick r:id="rId12" action="ppaction://hlinksldjump"/>
            <a:extLst>
              <a:ext uri="{FF2B5EF4-FFF2-40B4-BE49-F238E27FC236}">
                <a16:creationId xmlns:a16="http://schemas.microsoft.com/office/drawing/2014/main" id="{C7B583CD-E0A1-4C50-A87F-CD6F0289EA45}"/>
              </a:ext>
            </a:extLst>
          </p:cNvPr>
          <p:cNvSpPr/>
          <p:nvPr/>
        </p:nvSpPr>
        <p:spPr>
          <a:xfrm>
            <a:off x="10853530" y="5747277"/>
            <a:ext cx="1203653" cy="1023430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</a:p>
        </p:txBody>
      </p:sp>
    </p:spTree>
    <p:extLst>
      <p:ext uri="{BB962C8B-B14F-4D97-AF65-F5344CB8AC3E}">
        <p14:creationId xmlns:p14="http://schemas.microsoft.com/office/powerpoint/2010/main" val="10727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DFDF-171F-433A-98D5-C9FCDAAA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1927501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GRATULÁLOK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 </a:t>
            </a:r>
            <a:b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</a:b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EZZEL BEFEJEZTED AZ OKTATÓPROGRAMOT</a:t>
            </a:r>
            <a:r>
              <a:rPr lang="en-US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!</a:t>
            </a:r>
            <a:endParaRPr lang="hu-HU" dirty="0">
              <a:solidFill>
                <a:srgbClr val="BC4864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0D0F5-1B98-475B-94DA-834E825C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78" y="2491409"/>
            <a:ext cx="2627243" cy="2554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Flowchart: Punched Tape 4">
            <a:hlinkClick r:id="rId3" action="ppaction://hlinksldjump"/>
            <a:extLst>
              <a:ext uri="{FF2B5EF4-FFF2-40B4-BE49-F238E27FC236}">
                <a16:creationId xmlns:a16="http://schemas.microsoft.com/office/drawing/2014/main" id="{5C72D7B5-C066-4AD3-A660-A5EFF4E4F866}"/>
              </a:ext>
            </a:extLst>
          </p:cNvPr>
          <p:cNvSpPr/>
          <p:nvPr/>
        </p:nvSpPr>
        <p:spPr>
          <a:xfrm>
            <a:off x="586402" y="5426074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</a:t>
            </a:r>
            <a:r>
              <a:rPr lang="hu-HU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Z</a:t>
            </a:r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I. FEJEZETHEZ</a:t>
            </a:r>
            <a:endParaRPr lang="hu-HU" sz="20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6" name="Explosion: 8 Points 5">
            <a:hlinkClick r:id="rId4" action="ppaction://hlinksldjump"/>
            <a:extLst>
              <a:ext uri="{FF2B5EF4-FFF2-40B4-BE49-F238E27FC236}">
                <a16:creationId xmlns:a16="http://schemas.microsoft.com/office/drawing/2014/main" id="{387074A8-5A41-42A5-B467-7434044AE274}"/>
              </a:ext>
            </a:extLst>
          </p:cNvPr>
          <p:cNvSpPr/>
          <p:nvPr/>
        </p:nvSpPr>
        <p:spPr>
          <a:xfrm>
            <a:off x="7553739" y="2257794"/>
            <a:ext cx="1417983" cy="1333545"/>
          </a:xfrm>
          <a:prstGeom prst="irregularSeal1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9" name="Flowchart: Punched Tape 8">
            <a:hlinkClick r:id="rId5" action="ppaction://hlinksldjump"/>
            <a:extLst>
              <a:ext uri="{FF2B5EF4-FFF2-40B4-BE49-F238E27FC236}">
                <a16:creationId xmlns:a16="http://schemas.microsoft.com/office/drawing/2014/main" id="{4DC5A0FA-DA83-4499-A404-5D6E0A74B8B5}"/>
              </a:ext>
            </a:extLst>
          </p:cNvPr>
          <p:cNvSpPr/>
          <p:nvPr/>
        </p:nvSpPr>
        <p:spPr>
          <a:xfrm>
            <a:off x="10068345" y="5426073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AZ V. FEJEZETHEZ</a:t>
            </a:r>
            <a:endParaRPr lang="hu-HU" sz="20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0" name="Flowchart: Punched Tape 9">
            <a:hlinkClick r:id="rId6" action="ppaction://hlinksldjump"/>
            <a:extLst>
              <a:ext uri="{FF2B5EF4-FFF2-40B4-BE49-F238E27FC236}">
                <a16:creationId xmlns:a16="http://schemas.microsoft.com/office/drawing/2014/main" id="{BC89A1C1-FA97-4C25-B8C3-EC7DFF339348}"/>
              </a:ext>
            </a:extLst>
          </p:cNvPr>
          <p:cNvSpPr/>
          <p:nvPr/>
        </p:nvSpPr>
        <p:spPr>
          <a:xfrm>
            <a:off x="7697857" y="5426072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 IV. FEJEZETHEZ</a:t>
            </a:r>
            <a:endParaRPr lang="hu-HU" sz="20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1" name="Flowchart: Punched Tape 10">
            <a:hlinkClick r:id="rId7" action="ppaction://hlinksldjump"/>
            <a:extLst>
              <a:ext uri="{FF2B5EF4-FFF2-40B4-BE49-F238E27FC236}">
                <a16:creationId xmlns:a16="http://schemas.microsoft.com/office/drawing/2014/main" id="{B0D11565-2ADE-4636-9449-C2731437C08E}"/>
              </a:ext>
            </a:extLst>
          </p:cNvPr>
          <p:cNvSpPr/>
          <p:nvPr/>
        </p:nvSpPr>
        <p:spPr>
          <a:xfrm>
            <a:off x="5327372" y="5392943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 III. FEJEZETHEZ</a:t>
            </a:r>
            <a:endParaRPr lang="hu-HU" sz="20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12" name="Flowchart: Punched Tape 11">
            <a:hlinkClick r:id="rId8" action="ppaction://hlinksldjump"/>
            <a:extLst>
              <a:ext uri="{FF2B5EF4-FFF2-40B4-BE49-F238E27FC236}">
                <a16:creationId xmlns:a16="http://schemas.microsoft.com/office/drawing/2014/main" id="{CD651494-222F-4B99-B5C9-0841E13287CF}"/>
              </a:ext>
            </a:extLst>
          </p:cNvPr>
          <p:cNvSpPr/>
          <p:nvPr/>
        </p:nvSpPr>
        <p:spPr>
          <a:xfrm>
            <a:off x="2956887" y="5426073"/>
            <a:ext cx="1537253" cy="901149"/>
          </a:xfrm>
          <a:prstGeom prst="flowChartPunchedTape">
            <a:avLst/>
          </a:prstGeom>
          <a:solidFill>
            <a:srgbClr val="BC486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 A II. FEJEZETHEZ</a:t>
            </a:r>
            <a:endParaRPr lang="hu-HU" sz="20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92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2DD00A6-7037-4455-8D06-0BD28ED8A5E6}"/>
              </a:ext>
            </a:extLst>
          </p:cNvPr>
          <p:cNvSpPr/>
          <p:nvPr/>
        </p:nvSpPr>
        <p:spPr>
          <a:xfrm>
            <a:off x="3299791" y="583096"/>
            <a:ext cx="6135757" cy="478403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rgbClr val="3F8C9B"/>
                </a:solidFill>
              </a:rPr>
              <a:t>A válaszlehetőségekre kattintva választ kapunk arra, hogy az adott lehetőség helyes vagy nem.</a:t>
            </a:r>
          </a:p>
        </p:txBody>
      </p:sp>
      <p:sp>
        <p:nvSpPr>
          <p:cNvPr id="8" name="Arrow: Curved Left 7">
            <a:hlinkClick r:id="rId2" action="ppaction://hlinksldjump"/>
            <a:extLst>
              <a:ext uri="{FF2B5EF4-FFF2-40B4-BE49-F238E27FC236}">
                <a16:creationId xmlns:a16="http://schemas.microsoft.com/office/drawing/2014/main" id="{A4258D42-96EB-4B6B-B443-7D8DBB0F604D}"/>
              </a:ext>
            </a:extLst>
          </p:cNvPr>
          <p:cNvSpPr/>
          <p:nvPr/>
        </p:nvSpPr>
        <p:spPr>
          <a:xfrm>
            <a:off x="5979026" y="4465982"/>
            <a:ext cx="1097635" cy="71561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4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B108-EC38-41FF-8DE7-8125638A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08"/>
            <a:ext cx="10515600" cy="748058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0147A-8E52-4C13-8F29-73EF6618C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1966"/>
            <a:ext cx="10515600" cy="4864997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1. </a:t>
            </a:r>
            <a:r>
              <a:rPr lang="hu-HU" sz="2400" dirty="0"/>
              <a:t> Oldala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</p:txBody>
      </p:sp>
      <p:sp>
        <p:nvSpPr>
          <p:cNvPr id="4" name="Flowchart: Terminator 3">
            <a:hlinkClick r:id="rId2" action="ppaction://hlinksldjump"/>
            <a:extLst>
              <a:ext uri="{FF2B5EF4-FFF2-40B4-BE49-F238E27FC236}">
                <a16:creationId xmlns:a16="http://schemas.microsoft.com/office/drawing/2014/main" id="{0FBBE7EF-B5E2-4CA1-B69A-89BFEFB673B1}"/>
              </a:ext>
            </a:extLst>
          </p:cNvPr>
          <p:cNvSpPr/>
          <p:nvPr/>
        </p:nvSpPr>
        <p:spPr>
          <a:xfrm>
            <a:off x="3286537" y="2667792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der</a:t>
            </a:r>
            <a:r>
              <a:rPr lang="hu-HU" dirty="0">
                <a:solidFill>
                  <a:schemeClr val="tx1"/>
                </a:solidFill>
              </a:rPr>
              <a:t>ékszögű</a:t>
            </a:r>
          </a:p>
        </p:txBody>
      </p:sp>
      <p:sp>
        <p:nvSpPr>
          <p:cNvPr id="5" name="Flowchart: Terminator 4">
            <a:hlinkClick r:id="rId3" action="ppaction://hlinksldjump"/>
            <a:extLst>
              <a:ext uri="{FF2B5EF4-FFF2-40B4-BE49-F238E27FC236}">
                <a16:creationId xmlns:a16="http://schemas.microsoft.com/office/drawing/2014/main" id="{86EDE141-06DE-4AEB-ABC5-772F51B08C2A}"/>
              </a:ext>
            </a:extLst>
          </p:cNvPr>
          <p:cNvSpPr/>
          <p:nvPr/>
        </p:nvSpPr>
        <p:spPr>
          <a:xfrm>
            <a:off x="3286537" y="4460940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általános</a:t>
            </a:r>
          </a:p>
        </p:txBody>
      </p:sp>
      <p:sp>
        <p:nvSpPr>
          <p:cNvPr id="6" name="Flowchart: Terminator 5">
            <a:hlinkClick r:id="rId4" action="ppaction://hlinksldjump"/>
            <a:extLst>
              <a:ext uri="{FF2B5EF4-FFF2-40B4-BE49-F238E27FC236}">
                <a16:creationId xmlns:a16="http://schemas.microsoft.com/office/drawing/2014/main" id="{61486078-0039-42BE-8246-1AF7F7639760}"/>
              </a:ext>
            </a:extLst>
          </p:cNvPr>
          <p:cNvSpPr/>
          <p:nvPr/>
        </p:nvSpPr>
        <p:spPr>
          <a:xfrm>
            <a:off x="3286537" y="3564366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8" name="Explosion: 8 Points 7">
            <a:hlinkClick r:id="rId5" action="ppaction://hlinksldjump"/>
            <a:extLst>
              <a:ext uri="{FF2B5EF4-FFF2-40B4-BE49-F238E27FC236}">
                <a16:creationId xmlns:a16="http://schemas.microsoft.com/office/drawing/2014/main" id="{83D27D65-25C2-4AC4-B978-C80CCFCB1564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49966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C31B-E5DE-463D-9F11-32FDFFD7F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142"/>
            <a:ext cx="10515600" cy="1325563"/>
          </a:xfrm>
        </p:spPr>
        <p:txBody>
          <a:bodyPr/>
          <a:lstStyle/>
          <a:p>
            <a:pPr algn="ctr"/>
            <a:r>
              <a:rPr lang="hu-HU" dirty="0">
                <a:latin typeface="Tw Cen MT Condensed Extra Bold" panose="020B0803020202020204" pitchFamily="34" charset="0"/>
              </a:rPr>
              <a:t>Sajnálom, hogy kilépsz, remélem jól szórakoztál</a:t>
            </a:r>
            <a:r>
              <a:rPr lang="en-US" dirty="0">
                <a:latin typeface="Tw Cen MT Condensed Extra Bold" panose="020B0803020202020204" pitchFamily="34" charset="0"/>
              </a:rPr>
              <a:t>!</a:t>
            </a:r>
            <a:endParaRPr lang="hu-HU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28EBF-4A57-416B-AA4C-21DBFC46E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30" y="1887111"/>
            <a:ext cx="4499747" cy="449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6E8B2-AFFD-4090-B6A8-DBCCC8D9DFF9}"/>
              </a:ext>
            </a:extLst>
          </p:cNvPr>
          <p:cNvSpPr txBox="1"/>
          <p:nvPr/>
        </p:nvSpPr>
        <p:spPr>
          <a:xfrm>
            <a:off x="4959627" y="3843130"/>
            <a:ext cx="197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w Cen MT Condensed Extra Bold" panose="020B0803020202020204" pitchFamily="34" charset="0"/>
              </a:rPr>
              <a:t>A BILLENTYŰN AZ </a:t>
            </a:r>
            <a:r>
              <a:rPr lang="hu-HU" dirty="0">
                <a:solidFill>
                  <a:srgbClr val="BC4864"/>
                </a:solidFill>
                <a:latin typeface="Tw Cen MT Condensed Extra Bold" panose="020B0803020202020204" pitchFamily="34" charset="0"/>
              </a:rPr>
              <a:t>ESC</a:t>
            </a:r>
            <a:r>
              <a:rPr lang="hu-HU" dirty="0">
                <a:latin typeface="Tw Cen MT Condensed Extra Bold" panose="020B0803020202020204" pitchFamily="34" charset="0"/>
              </a:rPr>
              <a:t> GOMBOT LENYOMVA KILÉPHETSZ</a:t>
            </a:r>
            <a:r>
              <a:rPr lang="en-US" dirty="0">
                <a:latin typeface="Tw Cen MT Condensed Extra Bold" panose="020B0803020202020204" pitchFamily="34" charset="0"/>
              </a:rPr>
              <a:t>!</a:t>
            </a:r>
            <a:endParaRPr lang="hu-HU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8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F246-37FA-41D4-B932-286D4C77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C7219-BF70-4F79-84E0-A24061FE3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5839"/>
            <a:ext cx="10515600" cy="4246321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1. </a:t>
            </a:r>
            <a:r>
              <a:rPr lang="hu-HU" sz="2400" dirty="0"/>
              <a:t> Oldala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1785D35D-D1D4-4F71-A0D5-97156AC5E2D6}"/>
              </a:ext>
            </a:extLst>
          </p:cNvPr>
          <p:cNvSpPr/>
          <p:nvPr/>
        </p:nvSpPr>
        <p:spPr>
          <a:xfrm>
            <a:off x="3286537" y="2667792"/>
            <a:ext cx="1577009" cy="437322"/>
          </a:xfrm>
          <a:prstGeom prst="flowChartTerminator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der</a:t>
            </a:r>
            <a:r>
              <a:rPr lang="hu-HU" dirty="0">
                <a:solidFill>
                  <a:schemeClr val="tx1"/>
                </a:solidFill>
              </a:rPr>
              <a:t>ékszögű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8E7DDE8-ABD2-4C38-8FDA-74B597FF43B8}"/>
              </a:ext>
            </a:extLst>
          </p:cNvPr>
          <p:cNvSpPr/>
          <p:nvPr/>
        </p:nvSpPr>
        <p:spPr>
          <a:xfrm>
            <a:off x="3286537" y="3564366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069A8F2-FC64-4641-8A18-0C2A2E894AF8}"/>
              </a:ext>
            </a:extLst>
          </p:cNvPr>
          <p:cNvSpPr/>
          <p:nvPr/>
        </p:nvSpPr>
        <p:spPr>
          <a:xfrm>
            <a:off x="3286537" y="4460940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általános</a:t>
            </a:r>
          </a:p>
        </p:txBody>
      </p:sp>
      <p:sp>
        <p:nvSpPr>
          <p:cNvPr id="7" name="Arrow: Curved Left 6">
            <a:hlinkClick r:id="rId2" action="ppaction://hlinksldjump"/>
            <a:extLst>
              <a:ext uri="{FF2B5EF4-FFF2-40B4-BE49-F238E27FC236}">
                <a16:creationId xmlns:a16="http://schemas.microsoft.com/office/drawing/2014/main" id="{1A08626D-FEC9-47FB-98F3-7C9FBA7A1466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8" name="Explosion: 8 Points 7">
            <a:hlinkClick r:id="rId3" action="ppaction://hlinksldjump"/>
            <a:extLst>
              <a:ext uri="{FF2B5EF4-FFF2-40B4-BE49-F238E27FC236}">
                <a16:creationId xmlns:a16="http://schemas.microsoft.com/office/drawing/2014/main" id="{441BC88A-991B-4A21-A2F7-BF8E3BCF9E46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08CEBC-E4C7-4131-A854-6DC9D4602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48" y="2354871"/>
            <a:ext cx="2856312" cy="2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5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2285-F84B-4C87-93B0-4A3738DA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3E47-70C8-4223-BBAD-2EC0DB7B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470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1. </a:t>
            </a:r>
            <a:r>
              <a:rPr lang="hu-HU" sz="2400" dirty="0"/>
              <a:t> Oldala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C24D638-2F9B-4B9A-A117-83653E59F8B1}"/>
              </a:ext>
            </a:extLst>
          </p:cNvPr>
          <p:cNvSpPr/>
          <p:nvPr/>
        </p:nvSpPr>
        <p:spPr>
          <a:xfrm>
            <a:off x="3286537" y="2667792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der</a:t>
            </a:r>
            <a:r>
              <a:rPr lang="hu-HU" dirty="0">
                <a:solidFill>
                  <a:schemeClr val="tx1"/>
                </a:solidFill>
              </a:rPr>
              <a:t>ékszögű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56A13947-7644-423E-84BB-964038261CCC}"/>
              </a:ext>
            </a:extLst>
          </p:cNvPr>
          <p:cNvSpPr/>
          <p:nvPr/>
        </p:nvSpPr>
        <p:spPr>
          <a:xfrm>
            <a:off x="3286537" y="3564366"/>
            <a:ext cx="1577009" cy="437322"/>
          </a:xfrm>
          <a:prstGeom prst="flowChartTerminator">
            <a:avLst/>
          </a:prstGeom>
          <a:solidFill>
            <a:srgbClr val="FC62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8385A7D3-FBDB-41D6-B195-91CA0B02F689}"/>
              </a:ext>
            </a:extLst>
          </p:cNvPr>
          <p:cNvSpPr/>
          <p:nvPr/>
        </p:nvSpPr>
        <p:spPr>
          <a:xfrm>
            <a:off x="3286537" y="4460940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általános</a:t>
            </a:r>
          </a:p>
        </p:txBody>
      </p:sp>
      <p:sp>
        <p:nvSpPr>
          <p:cNvPr id="8" name="Arrow: Curved Left 7">
            <a:hlinkClick r:id="rId2" action="ppaction://hlinksldjump"/>
            <a:extLst>
              <a:ext uri="{FF2B5EF4-FFF2-40B4-BE49-F238E27FC236}">
                <a16:creationId xmlns:a16="http://schemas.microsoft.com/office/drawing/2014/main" id="{17F7553E-C91B-4D1F-9714-D0DC5485653F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9" name="Explosion: 8 Points 8">
            <a:hlinkClick r:id="rId3" action="ppaction://hlinksldjump"/>
            <a:extLst>
              <a:ext uri="{FF2B5EF4-FFF2-40B4-BE49-F238E27FC236}">
                <a16:creationId xmlns:a16="http://schemas.microsoft.com/office/drawing/2014/main" id="{E537CE74-4A39-4795-A7CD-20A5ABCAB368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46492-A955-4A8A-8ADB-BAA027C4D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48" y="2354871"/>
            <a:ext cx="2856312" cy="2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8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20F2-6C97-4113-A721-7CEF4010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9362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4E3D-11B2-4592-AE90-7D14E744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392"/>
            <a:ext cx="10515600" cy="4177216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1. </a:t>
            </a:r>
            <a:r>
              <a:rPr lang="hu-HU" sz="2400" dirty="0"/>
              <a:t> Oldala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3ADF172-9F0A-49A0-A230-BBD9B4BDEBD9}"/>
              </a:ext>
            </a:extLst>
          </p:cNvPr>
          <p:cNvSpPr/>
          <p:nvPr/>
        </p:nvSpPr>
        <p:spPr>
          <a:xfrm>
            <a:off x="3286537" y="2667792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der</a:t>
            </a:r>
            <a:r>
              <a:rPr lang="hu-HU" dirty="0">
                <a:solidFill>
                  <a:schemeClr val="tx1"/>
                </a:solidFill>
              </a:rPr>
              <a:t>ékszögű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38692F60-B265-42EB-82C1-95E2B2A4F26D}"/>
              </a:ext>
            </a:extLst>
          </p:cNvPr>
          <p:cNvSpPr/>
          <p:nvPr/>
        </p:nvSpPr>
        <p:spPr>
          <a:xfrm>
            <a:off x="3286537" y="3564366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634283DA-9B54-4EF9-AD7E-D371F08B8A05}"/>
              </a:ext>
            </a:extLst>
          </p:cNvPr>
          <p:cNvSpPr/>
          <p:nvPr/>
        </p:nvSpPr>
        <p:spPr>
          <a:xfrm>
            <a:off x="3286537" y="4460940"/>
            <a:ext cx="1577009" cy="437322"/>
          </a:xfrm>
          <a:prstGeom prst="flowChartTerminator">
            <a:avLst/>
          </a:prstGeom>
          <a:solidFill>
            <a:srgbClr val="2CD8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általános</a:t>
            </a:r>
          </a:p>
        </p:txBody>
      </p:sp>
      <p:sp>
        <p:nvSpPr>
          <p:cNvPr id="7" name="Explosion: 8 Points 6">
            <a:hlinkClick r:id="rId2" action="ppaction://hlinksldjump"/>
            <a:extLst>
              <a:ext uri="{FF2B5EF4-FFF2-40B4-BE49-F238E27FC236}">
                <a16:creationId xmlns:a16="http://schemas.microsoft.com/office/drawing/2014/main" id="{D8FDA1B3-7807-4E0F-81EB-1EFBDD472D17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8" name="Arrow: Curved Left 7">
            <a:hlinkClick r:id="rId3" action="ppaction://hlinksldjump"/>
            <a:extLst>
              <a:ext uri="{FF2B5EF4-FFF2-40B4-BE49-F238E27FC236}">
                <a16:creationId xmlns:a16="http://schemas.microsoft.com/office/drawing/2014/main" id="{510DFD70-6BA1-4A22-96FC-91DDA543E1B2}"/>
              </a:ext>
            </a:extLst>
          </p:cNvPr>
          <p:cNvSpPr/>
          <p:nvPr/>
        </p:nvSpPr>
        <p:spPr>
          <a:xfrm>
            <a:off x="278297" y="5924445"/>
            <a:ext cx="1654348" cy="819758"/>
          </a:xfrm>
          <a:prstGeom prst="curvedLef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VISSZA</a:t>
            </a:r>
            <a:r>
              <a:rPr lang="hu-HU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 A KÉRDÉSHEZ</a:t>
            </a:r>
          </a:p>
        </p:txBody>
      </p:sp>
      <p:sp>
        <p:nvSpPr>
          <p:cNvPr id="9" name="Arrow: Curved Right 8">
            <a:hlinkClick r:id="rId4" action="ppaction://hlinksldjump"/>
            <a:extLst>
              <a:ext uri="{FF2B5EF4-FFF2-40B4-BE49-F238E27FC236}">
                <a16:creationId xmlns:a16="http://schemas.microsoft.com/office/drawing/2014/main" id="{136F0DCF-77DC-4CAD-84FB-B9DBB3E20C6F}"/>
              </a:ext>
            </a:extLst>
          </p:cNvPr>
          <p:cNvSpPr/>
          <p:nvPr/>
        </p:nvSpPr>
        <p:spPr>
          <a:xfrm>
            <a:off x="10778417" y="5939779"/>
            <a:ext cx="1150766" cy="878464"/>
          </a:xfrm>
          <a:prstGeom prst="curvedRightArrow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w Cen MT Condensed Extra Bold" panose="020B0803020202020204" pitchFamily="34" charset="0"/>
              </a:rPr>
              <a:t>TOVÁBB</a:t>
            </a:r>
            <a:endParaRPr lang="hu-HU" sz="2400" dirty="0">
              <a:solidFill>
                <a:schemeClr val="tx1"/>
              </a:solidFill>
              <a:latin typeface="Tw Cen MT Condensed Extra Bold" panose="020B08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DFDEDF-F657-46B1-AE9B-BA24114CA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7" y="1958964"/>
            <a:ext cx="3751060" cy="37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5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65FD-3DA5-4C85-AFBE-887B8CA9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/>
          <a:lstStyle/>
          <a:p>
            <a:r>
              <a:rPr lang="hu-HU" dirty="0">
                <a:solidFill>
                  <a:srgbClr val="3F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ELLENÖRZŐ KÉRDÉSEK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CF152-E835-454F-BD4D-8986C5EF7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hu-HU" sz="2400" dirty="0"/>
              <a:t>Válaszd ki a helyes választ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hu-HU" sz="2400" dirty="0"/>
              <a:t>2</a:t>
            </a:r>
            <a:r>
              <a:rPr lang="en-US" sz="2400" dirty="0"/>
              <a:t>. </a:t>
            </a:r>
            <a:r>
              <a:rPr lang="hu-HU" sz="2400" dirty="0"/>
              <a:t> Szögei szerint a háromszög lehet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a).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b).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c).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4" name="Explosion: 8 Points 3">
            <a:hlinkClick r:id="rId2" action="ppaction://hlinksldjump"/>
            <a:extLst>
              <a:ext uri="{FF2B5EF4-FFF2-40B4-BE49-F238E27FC236}">
                <a16:creationId xmlns:a16="http://schemas.microsoft.com/office/drawing/2014/main" id="{5B425593-341D-46CE-8545-E0FBC51972E3}"/>
              </a:ext>
            </a:extLst>
          </p:cNvPr>
          <p:cNvSpPr/>
          <p:nvPr/>
        </p:nvSpPr>
        <p:spPr>
          <a:xfrm>
            <a:off x="11181848" y="39757"/>
            <a:ext cx="1010152" cy="819758"/>
          </a:xfrm>
          <a:prstGeom prst="irregularSeal1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Tw Cen MT Condensed Extra Bold" panose="020B0803020202020204" pitchFamily="34" charset="0"/>
              </a:rPr>
              <a:t>X</a:t>
            </a:r>
          </a:p>
        </p:txBody>
      </p:sp>
      <p:sp>
        <p:nvSpPr>
          <p:cNvPr id="5" name="Flowchart: Terminator 4">
            <a:hlinkClick r:id="rId3" action="ppaction://hlinksldjump"/>
            <a:extLst>
              <a:ext uri="{FF2B5EF4-FFF2-40B4-BE49-F238E27FC236}">
                <a16:creationId xmlns:a16="http://schemas.microsoft.com/office/drawing/2014/main" id="{3F935E6E-C717-4636-931B-D29C4F73A926}"/>
              </a:ext>
            </a:extLst>
          </p:cNvPr>
          <p:cNvSpPr/>
          <p:nvPr/>
        </p:nvSpPr>
        <p:spPr>
          <a:xfrm>
            <a:off x="3286537" y="2689570"/>
            <a:ext cx="1577009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hegyesszögű</a:t>
            </a:r>
          </a:p>
        </p:txBody>
      </p:sp>
      <p:sp>
        <p:nvSpPr>
          <p:cNvPr id="6" name="Flowchart: Terminator 5">
            <a:hlinkClick r:id="rId4" action="ppaction://hlinksldjump"/>
            <a:extLst>
              <a:ext uri="{FF2B5EF4-FFF2-40B4-BE49-F238E27FC236}">
                <a16:creationId xmlns:a16="http://schemas.microsoft.com/office/drawing/2014/main" id="{9D955838-5310-4E19-AB92-285AFBC542F4}"/>
              </a:ext>
            </a:extLst>
          </p:cNvPr>
          <p:cNvSpPr/>
          <p:nvPr/>
        </p:nvSpPr>
        <p:spPr>
          <a:xfrm>
            <a:off x="3286537" y="3593701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oldalú</a:t>
            </a:r>
          </a:p>
        </p:txBody>
      </p:sp>
      <p:sp>
        <p:nvSpPr>
          <p:cNvPr id="7" name="Flowchart: Terminator 6">
            <a:hlinkClick r:id="rId5" action="ppaction://hlinksldjump"/>
            <a:extLst>
              <a:ext uri="{FF2B5EF4-FFF2-40B4-BE49-F238E27FC236}">
                <a16:creationId xmlns:a16="http://schemas.microsoft.com/office/drawing/2014/main" id="{11CBCB30-8087-4A90-83B9-AB54AC5B180B}"/>
              </a:ext>
            </a:extLst>
          </p:cNvPr>
          <p:cNvSpPr/>
          <p:nvPr/>
        </p:nvSpPr>
        <p:spPr>
          <a:xfrm>
            <a:off x="3286537" y="4497832"/>
            <a:ext cx="1736037" cy="437322"/>
          </a:xfrm>
          <a:prstGeom prst="flowChartTerminator">
            <a:avLst/>
          </a:prstGeom>
          <a:solidFill>
            <a:srgbClr val="3F8C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egyenlő szárú</a:t>
            </a:r>
          </a:p>
        </p:txBody>
      </p:sp>
    </p:spTree>
    <p:extLst>
      <p:ext uri="{BB962C8B-B14F-4D97-AF65-F5344CB8AC3E}">
        <p14:creationId xmlns:p14="http://schemas.microsoft.com/office/powerpoint/2010/main" val="2909735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1402</Words>
  <Application>Microsoft Office PowerPoint</Application>
  <PresentationFormat>Widescreen</PresentationFormat>
  <Paragraphs>504</Paragraphs>
  <Slides>50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Tw Cen MT Condensed Extra Bold</vt:lpstr>
      <vt:lpstr>Office Theme</vt:lpstr>
      <vt:lpstr>OKTATÓPROGRAM A HÁROMSZÖGEK</vt:lpstr>
      <vt:lpstr>Kedves olvasó!</vt:lpstr>
      <vt:lpstr>I. A HÁROMSZÖGEK OSZTÁLYOZÁSA</vt:lpstr>
      <vt:lpstr>Szögei szerint                           Oldalai szerint 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GRATULÁLOK!  EZZEL AZ ELSŐ FEJEZET VÉGÉHEZ ÉRTÉL!</vt:lpstr>
      <vt:lpstr>II. A HÁROMSZÖG NEVEZETES VONALAI </vt:lpstr>
      <vt:lpstr>II. A HÁROMSZÖG NEVEZETES VONALAI </vt:lpstr>
      <vt:lpstr>ELLENÖRZŐ KÉRDÉSEK</vt:lpstr>
      <vt:lpstr>ELLENÖRZŐ KÉRDÉSEK</vt:lpstr>
      <vt:lpstr>ELLENÖRZŐ KÉRDÉSEK</vt:lpstr>
      <vt:lpstr>ELLENÖRZŐ KÉRDÉSEK</vt:lpstr>
      <vt:lpstr>ELLENÖRZŐ KÉRDÉSEK</vt:lpstr>
      <vt:lpstr>GRATULÁLOK!  EZZEL A MÁSODIK FEJEZET VÉGÉHEZ ÉRTÉL!</vt:lpstr>
      <vt:lpstr>III. HÁROMSZÖGRE VONATKOZÓ NEVEZETES TÉTELEK</vt:lpstr>
      <vt:lpstr>III. HÁROMSZÖGRE VONATKOZÓ NEVEZETES TÉTELEK</vt:lpstr>
      <vt:lpstr>III. HÁROMSZÖGRE VONATKOZÓ NEVEZETES TÉTELEK</vt:lpstr>
      <vt:lpstr>III. HÁROMSZÖGRE VONATKOZÓ NEVEZETES TÉTELEK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ELLENÖRZŐ KÉRDÉSEK</vt:lpstr>
      <vt:lpstr>GRATULÁLOK!  EZZEL A HARMADIK FEJEZET VÉGÉHEZ ÉRTÉL!</vt:lpstr>
      <vt:lpstr>IV.TRIGONOMETRIAI ELEMEK A HÁROMSZÖGBEN</vt:lpstr>
      <vt:lpstr>ELLENÖRZŐ KÉRDÉSEK</vt:lpstr>
      <vt:lpstr>ELLENÖRZŐ KÉRDÉSEK</vt:lpstr>
      <vt:lpstr>GRATULÁLOK!  EZZEL A NEGYEDIK FEJEZET VÉGÉHEZ ÉRTÉL!</vt:lpstr>
      <vt:lpstr>V. A HÁROMSZÖGEK KERÜLETE, TERÜLETE</vt:lpstr>
      <vt:lpstr>ELLENÖRZŐ KÉRDÉSEK</vt:lpstr>
      <vt:lpstr>ELLENÖRZŐ KÉRDÉSEK</vt:lpstr>
      <vt:lpstr>GRATULÁLOK!  EZZEL BEFEJEZTED AZ OKTATÓPROGRAMOT!</vt:lpstr>
      <vt:lpstr>PowerPoint Presentation</vt:lpstr>
      <vt:lpstr>Sajnálom, hogy kilépsz, remélem jól szórakoztál!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OKTATÓPROGRAM A HÁROMSZÖGEK</dc:title>
  <dc:creator>Emo</dc:creator>
  <cp:lastModifiedBy>Emo</cp:lastModifiedBy>
  <cp:revision>182</cp:revision>
  <dcterms:created xsi:type="dcterms:W3CDTF">2019-04-16T14:18:53Z</dcterms:created>
  <dcterms:modified xsi:type="dcterms:W3CDTF">2019-04-26T06:36:33Z</dcterms:modified>
</cp:coreProperties>
</file>